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87" r:id="rId4"/>
    <p:sldId id="288" r:id="rId5"/>
    <p:sldId id="289" r:id="rId6"/>
    <p:sldId id="290" r:id="rId7"/>
    <p:sldId id="275" r:id="rId8"/>
    <p:sldId id="283" r:id="rId9"/>
    <p:sldId id="268" r:id="rId10"/>
    <p:sldId id="269" r:id="rId11"/>
    <p:sldId id="284" r:id="rId12"/>
    <p:sldId id="271" r:id="rId13"/>
    <p:sldId id="259" r:id="rId1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622C"/>
    <a:srgbClr val="C8102E"/>
    <a:srgbClr val="0077C8"/>
    <a:srgbClr val="F0B323"/>
    <a:srgbClr val="000000"/>
    <a:srgbClr val="93328E"/>
    <a:srgbClr val="43B02B"/>
    <a:srgbClr val="EA7600"/>
    <a:srgbClr val="1D428A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34" autoAdjust="0"/>
    <p:restoredTop sz="94645"/>
  </p:normalViewPr>
  <p:slideViewPr>
    <p:cSldViewPr snapToGrid="0" snapToObjects="1">
      <p:cViewPr varScale="1">
        <p:scale>
          <a:sx n="81" d="100"/>
          <a:sy n="81" d="100"/>
        </p:scale>
        <p:origin x="106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Accident!$C$12</c:f>
              <c:strCache>
                <c:ptCount val="1"/>
                <c:pt idx="0">
                  <c:v>Vehicular</c:v>
                </c:pt>
              </c:strCache>
            </c:strRef>
          </c:tx>
          <c:spPr>
            <a:gradFill>
              <a:gsLst>
                <a:gs pos="0">
                  <a:srgbClr val="E6DCAC"/>
                </a:gs>
                <a:gs pos="12000">
                  <a:srgbClr val="E6D78A"/>
                </a:gs>
                <a:gs pos="30000">
                  <a:srgbClr val="C7AC4C"/>
                </a:gs>
                <a:gs pos="45000">
                  <a:srgbClr val="E6D78A"/>
                </a:gs>
                <a:gs pos="77000">
                  <a:srgbClr val="C7AC4C"/>
                </a:gs>
                <a:gs pos="100000">
                  <a:srgbClr val="E6DCAC"/>
                </a:gs>
              </a:gsLst>
              <a:lin ang="5400000" scaled="0"/>
            </a:gradFill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  <c:invertIfNegative val="0"/>
          <c:dLbls>
            <c:spPr>
              <a:ln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Accident!$B$13:$B$15</c:f>
              <c:numCache>
                <c:formatCode>General</c:formatCode>
                <c:ptCount val="3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</c:numCache>
            </c:numRef>
          </c:cat>
          <c:val>
            <c:numRef>
              <c:f>Accident!$C$13:$C$15</c:f>
              <c:numCache>
                <c:formatCode>General</c:formatCode>
                <c:ptCount val="3"/>
                <c:pt idx="0">
                  <c:v>8</c:v>
                </c:pt>
                <c:pt idx="1">
                  <c:v>8</c:v>
                </c:pt>
                <c:pt idx="2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44-4F00-9D32-B87326939637}"/>
            </c:ext>
          </c:extLst>
        </c:ser>
        <c:ser>
          <c:idx val="1"/>
          <c:order val="1"/>
          <c:tx>
            <c:strRef>
              <c:f>Accident!$D$12</c:f>
              <c:strCache>
                <c:ptCount val="1"/>
                <c:pt idx="0">
                  <c:v>Pedestrians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Accident!$B$13:$B$15</c:f>
              <c:numCache>
                <c:formatCode>General</c:formatCode>
                <c:ptCount val="3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</c:numCache>
            </c:numRef>
          </c:cat>
          <c:val>
            <c:numRef>
              <c:f>Accident!$D$13:$D$15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B44-4F00-9D32-B873269396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3859840"/>
        <c:axId val="53861376"/>
      </c:barChart>
      <c:catAx>
        <c:axId val="53859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53861376"/>
        <c:crosses val="autoZero"/>
        <c:auto val="1"/>
        <c:lblAlgn val="ctr"/>
        <c:lblOffset val="100"/>
        <c:noMultiLvlLbl val="0"/>
      </c:catAx>
      <c:valAx>
        <c:axId val="5386137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 </a:t>
                </a:r>
              </a:p>
            </c:rich>
          </c:tx>
          <c:layout>
            <c:manualLayout>
              <c:xMode val="edge"/>
              <c:yMode val="edge"/>
              <c:x val="2.0278833967046894E-2"/>
              <c:y val="0.2949555263925343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5385984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707046413839155"/>
          <c:y val="3.6850579355768416E-2"/>
          <c:w val="0.60151525520843341"/>
          <c:h val="0.835569393055179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Accident!$G$12</c:f>
              <c:strCache>
                <c:ptCount val="1"/>
                <c:pt idx="0">
                  <c:v>Accidents</c:v>
                </c:pt>
              </c:strCache>
            </c:strRef>
          </c:tx>
          <c:spPr>
            <a:gradFill flip="none" rotWithShape="1">
              <a:gsLst>
                <a:gs pos="0">
                  <a:srgbClr val="E6DCAC"/>
                </a:gs>
                <a:gs pos="12000">
                  <a:srgbClr val="E6D78A"/>
                </a:gs>
                <a:gs pos="30000">
                  <a:srgbClr val="C7AC4C"/>
                </a:gs>
                <a:gs pos="45000">
                  <a:srgbClr val="E6D78A"/>
                </a:gs>
                <a:gs pos="77000">
                  <a:srgbClr val="C7AC4C"/>
                </a:gs>
                <a:gs pos="100000">
                  <a:srgbClr val="E6DCAC"/>
                </a:gs>
              </a:gsLst>
              <a:lin ang="2700000" scaled="0"/>
              <a:tileRect/>
            </a:gra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Accident!$F$13:$F$15</c:f>
              <c:numCache>
                <c:formatCode>General</c:formatCode>
                <c:ptCount val="3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</c:numCache>
            </c:numRef>
          </c:cat>
          <c:val>
            <c:numRef>
              <c:f>Accident!$G$13:$G$15</c:f>
              <c:numCache>
                <c:formatCode>General</c:formatCode>
                <c:ptCount val="3"/>
                <c:pt idx="0">
                  <c:v>8</c:v>
                </c:pt>
                <c:pt idx="1">
                  <c:v>8</c:v>
                </c:pt>
                <c:pt idx="2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0D-409D-9F12-66D2C66ACED0}"/>
            </c:ext>
          </c:extLst>
        </c:ser>
        <c:ser>
          <c:idx val="1"/>
          <c:order val="1"/>
          <c:tx>
            <c:strRef>
              <c:f>Accident!$H$12</c:f>
              <c:strCache>
                <c:ptCount val="1"/>
                <c:pt idx="0">
                  <c:v>Total Injuries</c:v>
                </c:pt>
              </c:strCache>
            </c:strRef>
          </c:tx>
          <c:spPr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2700000" scaled="0"/>
            </a:gra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Accident!$F$13:$F$15</c:f>
              <c:numCache>
                <c:formatCode>General</c:formatCode>
                <c:ptCount val="3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</c:numCache>
            </c:numRef>
          </c:cat>
          <c:val>
            <c:numRef>
              <c:f>Accident!$H$13:$H$15</c:f>
              <c:numCache>
                <c:formatCode>General</c:formatCode>
                <c:ptCount val="3"/>
                <c:pt idx="0">
                  <c:v>3</c:v>
                </c:pt>
                <c:pt idx="1">
                  <c:v>3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90D-409D-9F12-66D2C66ACED0}"/>
            </c:ext>
          </c:extLst>
        </c:ser>
        <c:ser>
          <c:idx val="2"/>
          <c:order val="2"/>
          <c:tx>
            <c:strRef>
              <c:f>Accident!$I$12</c:f>
              <c:strCache>
                <c:ptCount val="1"/>
                <c:pt idx="0">
                  <c:v>Disabling Injuries</c:v>
                </c:pt>
              </c:strCache>
            </c:strRef>
          </c:tx>
          <c:spPr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2700000" scaled="0"/>
            </a:gra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Accident!$F$13:$F$15</c:f>
              <c:numCache>
                <c:formatCode>General</c:formatCode>
                <c:ptCount val="3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</c:numCache>
            </c:numRef>
          </c:cat>
          <c:val>
            <c:numRef>
              <c:f>Accident!$I$13:$I$15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90D-409D-9F12-66D2C66ACE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3811840"/>
        <c:axId val="53830016"/>
      </c:barChart>
      <c:catAx>
        <c:axId val="53811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53830016"/>
        <c:crosses val="autoZero"/>
        <c:auto val="1"/>
        <c:lblAlgn val="ctr"/>
        <c:lblOffset val="100"/>
        <c:noMultiLvlLbl val="0"/>
      </c:catAx>
      <c:valAx>
        <c:axId val="5383001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Crash Severity</a:t>
                </a:r>
              </a:p>
            </c:rich>
          </c:tx>
          <c:layout>
            <c:manualLayout>
              <c:xMode val="edge"/>
              <c:yMode val="edge"/>
              <c:x val="1.6000000000000052E-2"/>
              <c:y val="0.3169346019247609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5381184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56CADD4-8C1F-CC4C-B981-8B961140CD39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13500C6-687B-D145-BADD-B9C00E96B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91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3500C6-687B-D145-BADD-B9C00E96B15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328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3500C6-687B-D145-BADD-B9C00E96B15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9985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3500C6-687B-D145-BADD-B9C00E96B15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5381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3500C6-687B-D145-BADD-B9C00E96B15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7143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3500C6-687B-D145-BADD-B9C00E96B15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393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tif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12.tif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12.tif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tif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tiff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tif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tif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tif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7EC3413-D84A-AC4E-9DD5-F55AF9CED3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320804"/>
            <a:ext cx="12192000" cy="4537196"/>
          </a:xfrm>
          <a:prstGeom prst="rect">
            <a:avLst/>
          </a:prstGeom>
        </p:spPr>
      </p:pic>
      <p:pic>
        <p:nvPicPr>
          <p:cNvPr id="7" name="Picture 6" descr="blueslide.png">
            <a:extLst>
              <a:ext uri="{FF2B5EF4-FFF2-40B4-BE49-F238E27FC236}">
                <a16:creationId xmlns:a16="http://schemas.microsoft.com/office/drawing/2014/main" id="{3B3B341F-C373-8B46-A3AF-1AD5A446C6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019"/>
          <a:stretch/>
        </p:blipFill>
        <p:spPr>
          <a:xfrm>
            <a:off x="0" y="0"/>
            <a:ext cx="12305792" cy="555363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0AA1CAF-6D72-C848-96DE-72605B4917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649" y="1760111"/>
            <a:ext cx="8917459" cy="1157030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 descr="WeAreWashintgonDC_logo.ai_.tif">
            <a:extLst>
              <a:ext uri="{FF2B5EF4-FFF2-40B4-BE49-F238E27FC236}">
                <a16:creationId xmlns:a16="http://schemas.microsoft.com/office/drawing/2014/main" id="{80B9366D-43C9-0946-8B52-C5422028E4A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155" y="251397"/>
            <a:ext cx="920501" cy="1265729"/>
          </a:xfrm>
          <a:prstGeom prst="rect">
            <a:avLst/>
          </a:prstGeom>
        </p:spPr>
      </p:pic>
      <p:pic>
        <p:nvPicPr>
          <p:cNvPr id="9" name="Picture 8" descr="DDOT_logo copy white.png">
            <a:extLst>
              <a:ext uri="{FF2B5EF4-FFF2-40B4-BE49-F238E27FC236}">
                <a16:creationId xmlns:a16="http://schemas.microsoft.com/office/drawing/2014/main" id="{77B80068-A07A-C942-8F43-3E049B25716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7170" y="884262"/>
            <a:ext cx="2609181" cy="203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528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woosh8.tif">
            <a:extLst>
              <a:ext uri="{FF2B5EF4-FFF2-40B4-BE49-F238E27FC236}">
                <a16:creationId xmlns:a16="http://schemas.microsoft.com/office/drawing/2014/main" id="{4C477CA0-5AC0-C049-B884-4277386FE1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24106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8BFAD7B-2C2E-A748-BE8E-13DD5BE9F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987425"/>
            <a:ext cx="3932237" cy="142323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543ED3-1BAD-5C40-84CC-F23C8CF5DE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410658"/>
            <a:ext cx="6172200" cy="345039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8DC8E6-5FE2-904E-A54D-37814E52BA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458330"/>
            <a:ext cx="3932237" cy="241065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9EFBBA-886B-8D4E-8C00-72C331D1D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6A4C4-D31B-5841-A448-EEAEC73A19C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56F7398-D05F-4B43-A377-AC7E89EA8E9A}"/>
              </a:ext>
            </a:extLst>
          </p:cNvPr>
          <p:cNvSpPr txBox="1">
            <a:spLocks/>
          </p:cNvSpPr>
          <p:nvPr userDrawn="1"/>
        </p:nvSpPr>
        <p:spPr>
          <a:xfrm>
            <a:off x="195649" y="136525"/>
            <a:ext cx="11864546" cy="5430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bg1"/>
                </a:solidFill>
                <a:latin typeface="Arial Narrow" panose="020B0604020202020204" pitchFamily="34" charset="0"/>
                <a:ea typeface="+mj-ea"/>
                <a:cs typeface="Arial Narrow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983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77C48E-EA17-FE47-8A06-72E5FC9F9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6A4C4-D31B-5841-A448-EEAEC73A19C5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SWOOSH9.tif">
            <a:extLst>
              <a:ext uri="{FF2B5EF4-FFF2-40B4-BE49-F238E27FC236}">
                <a16:creationId xmlns:a16="http://schemas.microsoft.com/office/drawing/2014/main" id="{A2B00516-1133-A24D-B9D1-88B0D9F0D3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331451" cy="6858000"/>
          </a:xfrm>
          <a:prstGeom prst="rect">
            <a:avLst/>
          </a:prstGeom>
        </p:spPr>
      </p:pic>
      <p:pic>
        <p:nvPicPr>
          <p:cNvPr id="7" name="Picture 6" descr="deliverslogo.tif">
            <a:extLst>
              <a:ext uri="{FF2B5EF4-FFF2-40B4-BE49-F238E27FC236}">
                <a16:creationId xmlns:a16="http://schemas.microsoft.com/office/drawing/2014/main" id="{0AB28627-6D4B-7146-A65C-1940998A4C7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3597" y="139662"/>
            <a:ext cx="9384805" cy="463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7895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77C48E-EA17-FE47-8A06-72E5FC9F9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6A4C4-D31B-5841-A448-EEAEC73A19C5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SWOOSH9.tif">
            <a:extLst>
              <a:ext uri="{FF2B5EF4-FFF2-40B4-BE49-F238E27FC236}">
                <a16:creationId xmlns:a16="http://schemas.microsoft.com/office/drawing/2014/main" id="{004B6E27-F976-294B-ABD5-685B4B049E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331451" cy="6858000"/>
          </a:xfrm>
          <a:prstGeom prst="rect">
            <a:avLst/>
          </a:prstGeom>
        </p:spPr>
      </p:pic>
      <p:pic>
        <p:nvPicPr>
          <p:cNvPr id="8" name="Picture 7" descr="ddot5.tif">
            <a:extLst>
              <a:ext uri="{FF2B5EF4-FFF2-40B4-BE49-F238E27FC236}">
                <a16:creationId xmlns:a16="http://schemas.microsoft.com/office/drawing/2014/main" id="{4A5860F1-CA3E-414F-A674-55A10617A3E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3600" y="1254160"/>
            <a:ext cx="6256528" cy="235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3884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D5461-077F-C141-B5EB-C50676AF1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2A353E-E71A-9E44-A2FA-199396573F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A688E0-E6CB-AC46-8B16-9C4D8C72C7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5CACA2-819F-6E45-A29A-37280C8E32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16995" y="635326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686543-4603-5342-95A9-62CD671D9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6990F8-CD12-7C49-9AD1-9CB39893D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6A4C4-D31B-5841-A448-EEAEC73A19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5133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F289D-D9A3-A145-9971-C5C0814EC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AD5F0D-C2A3-DB4B-9036-F8934CEA27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DD5999-E6EA-3549-8CB4-08BFD1AB49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16995" y="635326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8B86F4-0B8B-0247-BD95-E6BB072EB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97E09C-D5F2-B243-8512-8820E6000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6A4C4-D31B-5841-A448-EEAEC73A19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5916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FDE576D-2DE0-A240-ACE6-5A2F68101A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AA075F-8DD3-F140-B8EB-7F3A43EAB5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AB3C4B-FC62-4243-A1A9-C3E7BF421F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16995" y="635326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4B761E-D77B-3646-8080-6C9EAD59B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948523-0BAC-E747-B997-19E3E47A4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6A4C4-D31B-5841-A448-EEAEC73A19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218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woosh8.tif">
            <a:extLst>
              <a:ext uri="{FF2B5EF4-FFF2-40B4-BE49-F238E27FC236}">
                <a16:creationId xmlns:a16="http://schemas.microsoft.com/office/drawing/2014/main" id="{61BFE10A-97B2-0245-BD4C-2CAC8F3664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24106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A42D13-1398-A445-AA1C-39F0A05B6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649" y="136525"/>
            <a:ext cx="11864546" cy="54309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C91D6E-9E63-7343-AE54-2185C7D61D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049EB1-D313-0641-B591-35870237F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70522" y="6280020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72FA62-99CD-BD4A-BD5C-73DE74CA0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4F4CCD-23C7-DE46-AD0E-BA1BA394013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A sign lit up at night&#10;&#10;Description automatically generated">
            <a:extLst>
              <a:ext uri="{FF2B5EF4-FFF2-40B4-BE49-F238E27FC236}">
                <a16:creationId xmlns:a16="http://schemas.microsoft.com/office/drawing/2014/main" id="{9978BE95-5DF6-BE46-9B18-FF79148B230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0024" y="6194295"/>
            <a:ext cx="2350171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122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1D23DFB-DA1B-AD4C-BCAB-E7014DF9BF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10BF10E-5DB1-A64B-8901-3F1B3353BA91}"/>
              </a:ext>
            </a:extLst>
          </p:cNvPr>
          <p:cNvSpPr/>
          <p:nvPr userDrawn="1"/>
        </p:nvSpPr>
        <p:spPr>
          <a:xfrm>
            <a:off x="9636125" y="6146800"/>
            <a:ext cx="2555875" cy="71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swoosh8.tif">
            <a:extLst>
              <a:ext uri="{FF2B5EF4-FFF2-40B4-BE49-F238E27FC236}">
                <a16:creationId xmlns:a16="http://schemas.microsoft.com/office/drawing/2014/main" id="{61BFE10A-97B2-0245-BD4C-2CAC8F3664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24106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A42D13-1398-A445-AA1C-39F0A05B6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649" y="136525"/>
            <a:ext cx="11864546" cy="54309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C91D6E-9E63-7343-AE54-2185C7D61D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649" y="1281112"/>
            <a:ext cx="5138351" cy="478605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049EB1-D313-0641-B591-35870237F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70522" y="6280020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72FA62-99CD-BD4A-BD5C-73DE74CA0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4F4CCD-23C7-DE46-AD0E-BA1BA394013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A sign lit up at night&#10;&#10;Description automatically generated">
            <a:extLst>
              <a:ext uri="{FF2B5EF4-FFF2-40B4-BE49-F238E27FC236}">
                <a16:creationId xmlns:a16="http://schemas.microsoft.com/office/drawing/2014/main" id="{9978BE95-5DF6-BE46-9B18-FF79148B230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0024" y="6194295"/>
            <a:ext cx="2350171" cy="365125"/>
          </a:xfrm>
          <a:prstGeom prst="rect">
            <a:avLst/>
          </a:prstGeom>
        </p:spPr>
      </p:pic>
      <p:sp>
        <p:nvSpPr>
          <p:cNvPr id="22" name="Freeform 6">
            <a:extLst>
              <a:ext uri="{FF2B5EF4-FFF2-40B4-BE49-F238E27FC236}">
                <a16:creationId xmlns:a16="http://schemas.microsoft.com/office/drawing/2014/main" id="{22FEFCF6-A6F6-DC46-9C9E-58E61014DC4A}"/>
              </a:ext>
            </a:extLst>
          </p:cNvPr>
          <p:cNvSpPr>
            <a:spLocks/>
          </p:cNvSpPr>
          <p:nvPr userDrawn="1"/>
        </p:nvSpPr>
        <p:spPr bwMode="auto">
          <a:xfrm>
            <a:off x="7407275" y="2305050"/>
            <a:ext cx="3322638" cy="3192463"/>
          </a:xfrm>
          <a:custGeom>
            <a:avLst/>
            <a:gdLst>
              <a:gd name="T0" fmla="*/ 792 w 4186"/>
              <a:gd name="T1" fmla="*/ 159 h 4022"/>
              <a:gd name="T2" fmla="*/ 850 w 4186"/>
              <a:gd name="T3" fmla="*/ 207 h 4022"/>
              <a:gd name="T4" fmla="*/ 866 w 4186"/>
              <a:gd name="T5" fmla="*/ 240 h 4022"/>
              <a:gd name="T6" fmla="*/ 861 w 4186"/>
              <a:gd name="T7" fmla="*/ 280 h 4022"/>
              <a:gd name="T8" fmla="*/ 841 w 4186"/>
              <a:gd name="T9" fmla="*/ 314 h 4022"/>
              <a:gd name="T10" fmla="*/ 806 w 4186"/>
              <a:gd name="T11" fmla="*/ 328 h 4022"/>
              <a:gd name="T12" fmla="*/ 806 w 4186"/>
              <a:gd name="T13" fmla="*/ 328 h 4022"/>
              <a:gd name="T14" fmla="*/ 0 w 4186"/>
              <a:gd name="T15" fmla="*/ 623 h 4022"/>
              <a:gd name="T16" fmla="*/ 1232 w 4186"/>
              <a:gd name="T17" fmla="*/ 698 h 4022"/>
              <a:gd name="T18" fmla="*/ 1306 w 4186"/>
              <a:gd name="T19" fmla="*/ 709 h 4022"/>
              <a:gd name="T20" fmla="*/ 1368 w 4186"/>
              <a:gd name="T21" fmla="*/ 732 h 4022"/>
              <a:gd name="T22" fmla="*/ 1439 w 4186"/>
              <a:gd name="T23" fmla="*/ 779 h 4022"/>
              <a:gd name="T24" fmla="*/ 1499 w 4186"/>
              <a:gd name="T25" fmla="*/ 844 h 4022"/>
              <a:gd name="T26" fmla="*/ 1522 w 4186"/>
              <a:gd name="T27" fmla="*/ 884 h 4022"/>
              <a:gd name="T28" fmla="*/ 1623 w 4186"/>
              <a:gd name="T29" fmla="*/ 1124 h 4022"/>
              <a:gd name="T30" fmla="*/ 1645 w 4186"/>
              <a:gd name="T31" fmla="*/ 1217 h 4022"/>
              <a:gd name="T32" fmla="*/ 1661 w 4186"/>
              <a:gd name="T33" fmla="*/ 1336 h 4022"/>
              <a:gd name="T34" fmla="*/ 1664 w 4186"/>
              <a:gd name="T35" fmla="*/ 3251 h 4022"/>
              <a:gd name="T36" fmla="*/ 1657 w 4186"/>
              <a:gd name="T37" fmla="*/ 3308 h 4022"/>
              <a:gd name="T38" fmla="*/ 1632 w 4186"/>
              <a:gd name="T39" fmla="*/ 3372 h 4022"/>
              <a:gd name="T40" fmla="*/ 1595 w 4186"/>
              <a:gd name="T41" fmla="*/ 3423 h 4022"/>
              <a:gd name="T42" fmla="*/ 1539 w 4186"/>
              <a:gd name="T43" fmla="*/ 3470 h 4022"/>
              <a:gd name="T44" fmla="*/ 1453 w 4186"/>
              <a:gd name="T45" fmla="*/ 3512 h 4022"/>
              <a:gd name="T46" fmla="*/ 2113 w 4186"/>
              <a:gd name="T47" fmla="*/ 3529 h 4022"/>
              <a:gd name="T48" fmla="*/ 2066 w 4186"/>
              <a:gd name="T49" fmla="*/ 3516 h 4022"/>
              <a:gd name="T50" fmla="*/ 2019 w 4186"/>
              <a:gd name="T51" fmla="*/ 3489 h 4022"/>
              <a:gd name="T52" fmla="*/ 1985 w 4186"/>
              <a:gd name="T53" fmla="*/ 3453 h 4022"/>
              <a:gd name="T54" fmla="*/ 1953 w 4186"/>
              <a:gd name="T55" fmla="*/ 3385 h 4022"/>
              <a:gd name="T56" fmla="*/ 1942 w 4186"/>
              <a:gd name="T57" fmla="*/ 3312 h 4022"/>
              <a:gd name="T58" fmla="*/ 1935 w 4186"/>
              <a:gd name="T59" fmla="*/ 1741 h 4022"/>
              <a:gd name="T60" fmla="*/ 1945 w 4186"/>
              <a:gd name="T61" fmla="*/ 1694 h 4022"/>
              <a:gd name="T62" fmla="*/ 1966 w 4186"/>
              <a:gd name="T63" fmla="*/ 1664 h 4022"/>
              <a:gd name="T64" fmla="*/ 1994 w 4186"/>
              <a:gd name="T65" fmla="*/ 1649 h 4022"/>
              <a:gd name="T66" fmla="*/ 2016 w 4186"/>
              <a:gd name="T67" fmla="*/ 1647 h 4022"/>
              <a:gd name="T68" fmla="*/ 2058 w 4186"/>
              <a:gd name="T69" fmla="*/ 1660 h 4022"/>
              <a:gd name="T70" fmla="*/ 3294 w 4186"/>
              <a:gd name="T71" fmla="*/ 3094 h 4022"/>
              <a:gd name="T72" fmla="*/ 3562 w 4186"/>
              <a:gd name="T73" fmla="*/ 3409 h 4022"/>
              <a:gd name="T74" fmla="*/ 3576 w 4186"/>
              <a:gd name="T75" fmla="*/ 3438 h 4022"/>
              <a:gd name="T76" fmla="*/ 3576 w 4186"/>
              <a:gd name="T77" fmla="*/ 3468 h 4022"/>
              <a:gd name="T78" fmla="*/ 3551 w 4186"/>
              <a:gd name="T79" fmla="*/ 3502 h 4022"/>
              <a:gd name="T80" fmla="*/ 3511 w 4186"/>
              <a:gd name="T81" fmla="*/ 3525 h 4022"/>
              <a:gd name="T82" fmla="*/ 3750 w 4186"/>
              <a:gd name="T83" fmla="*/ 3920 h 4022"/>
              <a:gd name="T84" fmla="*/ 3858 w 4186"/>
              <a:gd name="T85" fmla="*/ 3935 h 4022"/>
              <a:gd name="T86" fmla="*/ 3939 w 4186"/>
              <a:gd name="T87" fmla="*/ 3971 h 4022"/>
              <a:gd name="T88" fmla="*/ 4002 w 4186"/>
              <a:gd name="T89" fmla="*/ 4018 h 4022"/>
              <a:gd name="T90" fmla="*/ 3815 w 4186"/>
              <a:gd name="T91" fmla="*/ 3422 h 4022"/>
              <a:gd name="T92" fmla="*/ 2323 w 4186"/>
              <a:gd name="T93" fmla="*/ 1683 h 4022"/>
              <a:gd name="T94" fmla="*/ 2059 w 4186"/>
              <a:gd name="T95" fmla="*/ 1366 h 4022"/>
              <a:gd name="T96" fmla="*/ 2031 w 4186"/>
              <a:gd name="T97" fmla="*/ 1294 h 4022"/>
              <a:gd name="T98" fmla="*/ 2017 w 4186"/>
              <a:gd name="T99" fmla="*/ 1198 h 4022"/>
              <a:gd name="T100" fmla="*/ 2014 w 4186"/>
              <a:gd name="T101" fmla="*/ 1081 h 4022"/>
              <a:gd name="T102" fmla="*/ 2035 w 4186"/>
              <a:gd name="T103" fmla="*/ 883 h 4022"/>
              <a:gd name="T104" fmla="*/ 2051 w 4186"/>
              <a:gd name="T105" fmla="*/ 831 h 4022"/>
              <a:gd name="T106" fmla="*/ 2082 w 4186"/>
              <a:gd name="T107" fmla="*/ 798 h 4022"/>
              <a:gd name="T108" fmla="*/ 2136 w 4186"/>
              <a:gd name="T109" fmla="*/ 767 h 4022"/>
              <a:gd name="T110" fmla="*/ 2170 w 4186"/>
              <a:gd name="T111" fmla="*/ 749 h 4022"/>
              <a:gd name="T112" fmla="*/ 2237 w 4186"/>
              <a:gd name="T113" fmla="*/ 735 h 4022"/>
              <a:gd name="T114" fmla="*/ 2396 w 4186"/>
              <a:gd name="T115" fmla="*/ 710 h 4022"/>
              <a:gd name="T116" fmla="*/ 1935 w 4186"/>
              <a:gd name="T117" fmla="*/ 334 h 4022"/>
              <a:gd name="T118" fmla="*/ 1334 w 4186"/>
              <a:gd name="T119" fmla="*/ 329 h 4022"/>
              <a:gd name="T120" fmla="*/ 1274 w 4186"/>
              <a:gd name="T121" fmla="*/ 315 h 4022"/>
              <a:gd name="T122" fmla="*/ 1197 w 4186"/>
              <a:gd name="T123" fmla="*/ 278 h 40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186" h="4022">
                <a:moveTo>
                  <a:pt x="859" y="0"/>
                </a:moveTo>
                <a:lnTo>
                  <a:pt x="763" y="136"/>
                </a:lnTo>
                <a:lnTo>
                  <a:pt x="763" y="136"/>
                </a:lnTo>
                <a:lnTo>
                  <a:pt x="792" y="159"/>
                </a:lnTo>
                <a:lnTo>
                  <a:pt x="820" y="182"/>
                </a:lnTo>
                <a:lnTo>
                  <a:pt x="835" y="194"/>
                </a:lnTo>
                <a:lnTo>
                  <a:pt x="850" y="207"/>
                </a:lnTo>
                <a:lnTo>
                  <a:pt x="850" y="207"/>
                </a:lnTo>
                <a:lnTo>
                  <a:pt x="856" y="214"/>
                </a:lnTo>
                <a:lnTo>
                  <a:pt x="860" y="222"/>
                </a:lnTo>
                <a:lnTo>
                  <a:pt x="864" y="232"/>
                </a:lnTo>
                <a:lnTo>
                  <a:pt x="866" y="240"/>
                </a:lnTo>
                <a:lnTo>
                  <a:pt x="867" y="251"/>
                </a:lnTo>
                <a:lnTo>
                  <a:pt x="866" y="261"/>
                </a:lnTo>
                <a:lnTo>
                  <a:pt x="865" y="271"/>
                </a:lnTo>
                <a:lnTo>
                  <a:pt x="861" y="280"/>
                </a:lnTo>
                <a:lnTo>
                  <a:pt x="858" y="290"/>
                </a:lnTo>
                <a:lnTo>
                  <a:pt x="854" y="299"/>
                </a:lnTo>
                <a:lnTo>
                  <a:pt x="847" y="308"/>
                </a:lnTo>
                <a:lnTo>
                  <a:pt x="841" y="314"/>
                </a:lnTo>
                <a:lnTo>
                  <a:pt x="833" y="321"/>
                </a:lnTo>
                <a:lnTo>
                  <a:pt x="826" y="325"/>
                </a:lnTo>
                <a:lnTo>
                  <a:pt x="816" y="327"/>
                </a:lnTo>
                <a:lnTo>
                  <a:pt x="806" y="328"/>
                </a:lnTo>
                <a:lnTo>
                  <a:pt x="806" y="328"/>
                </a:lnTo>
                <a:lnTo>
                  <a:pt x="806" y="328"/>
                </a:lnTo>
                <a:lnTo>
                  <a:pt x="806" y="328"/>
                </a:lnTo>
                <a:lnTo>
                  <a:pt x="806" y="328"/>
                </a:lnTo>
                <a:lnTo>
                  <a:pt x="806" y="328"/>
                </a:lnTo>
                <a:lnTo>
                  <a:pt x="0" y="334"/>
                </a:lnTo>
                <a:lnTo>
                  <a:pt x="0" y="623"/>
                </a:lnTo>
                <a:lnTo>
                  <a:pt x="0" y="623"/>
                </a:lnTo>
                <a:lnTo>
                  <a:pt x="535" y="656"/>
                </a:lnTo>
                <a:lnTo>
                  <a:pt x="949" y="682"/>
                </a:lnTo>
                <a:lnTo>
                  <a:pt x="1232" y="698"/>
                </a:lnTo>
                <a:lnTo>
                  <a:pt x="1232" y="698"/>
                </a:lnTo>
                <a:lnTo>
                  <a:pt x="1252" y="700"/>
                </a:lnTo>
                <a:lnTo>
                  <a:pt x="1271" y="703"/>
                </a:lnTo>
                <a:lnTo>
                  <a:pt x="1288" y="706"/>
                </a:lnTo>
                <a:lnTo>
                  <a:pt x="1306" y="709"/>
                </a:lnTo>
                <a:lnTo>
                  <a:pt x="1323" y="715"/>
                </a:lnTo>
                <a:lnTo>
                  <a:pt x="1338" y="720"/>
                </a:lnTo>
                <a:lnTo>
                  <a:pt x="1353" y="726"/>
                </a:lnTo>
                <a:lnTo>
                  <a:pt x="1368" y="732"/>
                </a:lnTo>
                <a:lnTo>
                  <a:pt x="1382" y="740"/>
                </a:lnTo>
                <a:lnTo>
                  <a:pt x="1395" y="746"/>
                </a:lnTo>
                <a:lnTo>
                  <a:pt x="1418" y="762"/>
                </a:lnTo>
                <a:lnTo>
                  <a:pt x="1439" y="779"/>
                </a:lnTo>
                <a:lnTo>
                  <a:pt x="1457" y="796"/>
                </a:lnTo>
                <a:lnTo>
                  <a:pt x="1474" y="812"/>
                </a:lnTo>
                <a:lnTo>
                  <a:pt x="1487" y="828"/>
                </a:lnTo>
                <a:lnTo>
                  <a:pt x="1499" y="844"/>
                </a:lnTo>
                <a:lnTo>
                  <a:pt x="1507" y="857"/>
                </a:lnTo>
                <a:lnTo>
                  <a:pt x="1518" y="876"/>
                </a:lnTo>
                <a:lnTo>
                  <a:pt x="1522" y="884"/>
                </a:lnTo>
                <a:lnTo>
                  <a:pt x="1522" y="884"/>
                </a:lnTo>
                <a:lnTo>
                  <a:pt x="1565" y="982"/>
                </a:lnTo>
                <a:lnTo>
                  <a:pt x="1599" y="1062"/>
                </a:lnTo>
                <a:lnTo>
                  <a:pt x="1614" y="1097"/>
                </a:lnTo>
                <a:lnTo>
                  <a:pt x="1623" y="1124"/>
                </a:lnTo>
                <a:lnTo>
                  <a:pt x="1623" y="1124"/>
                </a:lnTo>
                <a:lnTo>
                  <a:pt x="1631" y="1150"/>
                </a:lnTo>
                <a:lnTo>
                  <a:pt x="1638" y="1181"/>
                </a:lnTo>
                <a:lnTo>
                  <a:pt x="1645" y="1217"/>
                </a:lnTo>
                <a:lnTo>
                  <a:pt x="1650" y="1252"/>
                </a:lnTo>
                <a:lnTo>
                  <a:pt x="1658" y="1311"/>
                </a:lnTo>
                <a:lnTo>
                  <a:pt x="1661" y="1336"/>
                </a:lnTo>
                <a:lnTo>
                  <a:pt x="1661" y="1336"/>
                </a:lnTo>
                <a:lnTo>
                  <a:pt x="1663" y="2211"/>
                </a:lnTo>
                <a:lnTo>
                  <a:pt x="1664" y="2859"/>
                </a:lnTo>
                <a:lnTo>
                  <a:pt x="1664" y="3106"/>
                </a:lnTo>
                <a:lnTo>
                  <a:pt x="1664" y="3251"/>
                </a:lnTo>
                <a:lnTo>
                  <a:pt x="1664" y="3251"/>
                </a:lnTo>
                <a:lnTo>
                  <a:pt x="1663" y="3272"/>
                </a:lnTo>
                <a:lnTo>
                  <a:pt x="1661" y="3290"/>
                </a:lnTo>
                <a:lnTo>
                  <a:pt x="1657" y="3308"/>
                </a:lnTo>
                <a:lnTo>
                  <a:pt x="1653" y="3326"/>
                </a:lnTo>
                <a:lnTo>
                  <a:pt x="1647" y="3342"/>
                </a:lnTo>
                <a:lnTo>
                  <a:pt x="1641" y="3358"/>
                </a:lnTo>
                <a:lnTo>
                  <a:pt x="1632" y="3372"/>
                </a:lnTo>
                <a:lnTo>
                  <a:pt x="1624" y="3386"/>
                </a:lnTo>
                <a:lnTo>
                  <a:pt x="1615" y="3399"/>
                </a:lnTo>
                <a:lnTo>
                  <a:pt x="1605" y="3411"/>
                </a:lnTo>
                <a:lnTo>
                  <a:pt x="1595" y="3423"/>
                </a:lnTo>
                <a:lnTo>
                  <a:pt x="1584" y="3434"/>
                </a:lnTo>
                <a:lnTo>
                  <a:pt x="1573" y="3444"/>
                </a:lnTo>
                <a:lnTo>
                  <a:pt x="1561" y="3453"/>
                </a:lnTo>
                <a:lnTo>
                  <a:pt x="1539" y="3470"/>
                </a:lnTo>
                <a:lnTo>
                  <a:pt x="1515" y="3484"/>
                </a:lnTo>
                <a:lnTo>
                  <a:pt x="1493" y="3496"/>
                </a:lnTo>
                <a:lnTo>
                  <a:pt x="1473" y="3504"/>
                </a:lnTo>
                <a:lnTo>
                  <a:pt x="1453" y="3512"/>
                </a:lnTo>
                <a:lnTo>
                  <a:pt x="1438" y="3517"/>
                </a:lnTo>
                <a:lnTo>
                  <a:pt x="1425" y="3521"/>
                </a:lnTo>
                <a:lnTo>
                  <a:pt x="1415" y="3523"/>
                </a:lnTo>
                <a:lnTo>
                  <a:pt x="2113" y="3529"/>
                </a:lnTo>
                <a:lnTo>
                  <a:pt x="2113" y="3529"/>
                </a:lnTo>
                <a:lnTo>
                  <a:pt x="2097" y="3526"/>
                </a:lnTo>
                <a:lnTo>
                  <a:pt x="2082" y="3522"/>
                </a:lnTo>
                <a:lnTo>
                  <a:pt x="2066" y="3516"/>
                </a:lnTo>
                <a:lnTo>
                  <a:pt x="2053" y="3511"/>
                </a:lnTo>
                <a:lnTo>
                  <a:pt x="2040" y="3504"/>
                </a:lnTo>
                <a:lnTo>
                  <a:pt x="2030" y="3497"/>
                </a:lnTo>
                <a:lnTo>
                  <a:pt x="2019" y="3489"/>
                </a:lnTo>
                <a:lnTo>
                  <a:pt x="2009" y="3481"/>
                </a:lnTo>
                <a:lnTo>
                  <a:pt x="2000" y="3472"/>
                </a:lnTo>
                <a:lnTo>
                  <a:pt x="1993" y="3463"/>
                </a:lnTo>
                <a:lnTo>
                  <a:pt x="1985" y="3453"/>
                </a:lnTo>
                <a:lnTo>
                  <a:pt x="1979" y="3444"/>
                </a:lnTo>
                <a:lnTo>
                  <a:pt x="1968" y="3424"/>
                </a:lnTo>
                <a:lnTo>
                  <a:pt x="1959" y="3405"/>
                </a:lnTo>
                <a:lnTo>
                  <a:pt x="1953" y="3385"/>
                </a:lnTo>
                <a:lnTo>
                  <a:pt x="1948" y="3367"/>
                </a:lnTo>
                <a:lnTo>
                  <a:pt x="1945" y="3350"/>
                </a:lnTo>
                <a:lnTo>
                  <a:pt x="1943" y="3334"/>
                </a:lnTo>
                <a:lnTo>
                  <a:pt x="1942" y="3312"/>
                </a:lnTo>
                <a:lnTo>
                  <a:pt x="1943" y="3303"/>
                </a:lnTo>
                <a:lnTo>
                  <a:pt x="1935" y="1757"/>
                </a:lnTo>
                <a:lnTo>
                  <a:pt x="1935" y="1757"/>
                </a:lnTo>
                <a:lnTo>
                  <a:pt x="1935" y="1741"/>
                </a:lnTo>
                <a:lnTo>
                  <a:pt x="1936" y="1728"/>
                </a:lnTo>
                <a:lnTo>
                  <a:pt x="1939" y="1715"/>
                </a:lnTo>
                <a:lnTo>
                  <a:pt x="1941" y="1705"/>
                </a:lnTo>
                <a:lnTo>
                  <a:pt x="1945" y="1694"/>
                </a:lnTo>
                <a:lnTo>
                  <a:pt x="1949" y="1685"/>
                </a:lnTo>
                <a:lnTo>
                  <a:pt x="1954" y="1677"/>
                </a:lnTo>
                <a:lnTo>
                  <a:pt x="1960" y="1670"/>
                </a:lnTo>
                <a:lnTo>
                  <a:pt x="1966" y="1664"/>
                </a:lnTo>
                <a:lnTo>
                  <a:pt x="1972" y="1659"/>
                </a:lnTo>
                <a:lnTo>
                  <a:pt x="1979" y="1656"/>
                </a:lnTo>
                <a:lnTo>
                  <a:pt x="1986" y="1653"/>
                </a:lnTo>
                <a:lnTo>
                  <a:pt x="1994" y="1649"/>
                </a:lnTo>
                <a:lnTo>
                  <a:pt x="2000" y="1648"/>
                </a:lnTo>
                <a:lnTo>
                  <a:pt x="2008" y="1647"/>
                </a:lnTo>
                <a:lnTo>
                  <a:pt x="2016" y="1647"/>
                </a:lnTo>
                <a:lnTo>
                  <a:pt x="2016" y="1647"/>
                </a:lnTo>
                <a:lnTo>
                  <a:pt x="2030" y="1648"/>
                </a:lnTo>
                <a:lnTo>
                  <a:pt x="2043" y="1651"/>
                </a:lnTo>
                <a:lnTo>
                  <a:pt x="2053" y="1657"/>
                </a:lnTo>
                <a:lnTo>
                  <a:pt x="2058" y="1660"/>
                </a:lnTo>
                <a:lnTo>
                  <a:pt x="2061" y="1663"/>
                </a:lnTo>
                <a:lnTo>
                  <a:pt x="2061" y="1663"/>
                </a:lnTo>
                <a:lnTo>
                  <a:pt x="2784" y="2500"/>
                </a:lnTo>
                <a:lnTo>
                  <a:pt x="3294" y="3094"/>
                </a:lnTo>
                <a:lnTo>
                  <a:pt x="3472" y="3303"/>
                </a:lnTo>
                <a:lnTo>
                  <a:pt x="3555" y="3401"/>
                </a:lnTo>
                <a:lnTo>
                  <a:pt x="3555" y="3401"/>
                </a:lnTo>
                <a:lnTo>
                  <a:pt x="3562" y="3409"/>
                </a:lnTo>
                <a:lnTo>
                  <a:pt x="3566" y="3417"/>
                </a:lnTo>
                <a:lnTo>
                  <a:pt x="3571" y="3424"/>
                </a:lnTo>
                <a:lnTo>
                  <a:pt x="3574" y="3432"/>
                </a:lnTo>
                <a:lnTo>
                  <a:pt x="3576" y="3438"/>
                </a:lnTo>
                <a:lnTo>
                  <a:pt x="3577" y="3445"/>
                </a:lnTo>
                <a:lnTo>
                  <a:pt x="3578" y="3451"/>
                </a:lnTo>
                <a:lnTo>
                  <a:pt x="3578" y="3457"/>
                </a:lnTo>
                <a:lnTo>
                  <a:pt x="3576" y="3468"/>
                </a:lnTo>
                <a:lnTo>
                  <a:pt x="3572" y="3478"/>
                </a:lnTo>
                <a:lnTo>
                  <a:pt x="3566" y="3487"/>
                </a:lnTo>
                <a:lnTo>
                  <a:pt x="3559" y="3496"/>
                </a:lnTo>
                <a:lnTo>
                  <a:pt x="3551" y="3502"/>
                </a:lnTo>
                <a:lnTo>
                  <a:pt x="3543" y="3509"/>
                </a:lnTo>
                <a:lnTo>
                  <a:pt x="3527" y="3517"/>
                </a:lnTo>
                <a:lnTo>
                  <a:pt x="3515" y="3523"/>
                </a:lnTo>
                <a:lnTo>
                  <a:pt x="3511" y="3525"/>
                </a:lnTo>
                <a:lnTo>
                  <a:pt x="3737" y="3920"/>
                </a:lnTo>
                <a:lnTo>
                  <a:pt x="3737" y="3920"/>
                </a:lnTo>
                <a:lnTo>
                  <a:pt x="3750" y="3920"/>
                </a:lnTo>
                <a:lnTo>
                  <a:pt x="3750" y="3920"/>
                </a:lnTo>
                <a:lnTo>
                  <a:pt x="3780" y="3921"/>
                </a:lnTo>
                <a:lnTo>
                  <a:pt x="3807" y="3925"/>
                </a:lnTo>
                <a:lnTo>
                  <a:pt x="3834" y="3929"/>
                </a:lnTo>
                <a:lnTo>
                  <a:pt x="3858" y="3935"/>
                </a:lnTo>
                <a:lnTo>
                  <a:pt x="3880" y="3944"/>
                </a:lnTo>
                <a:lnTo>
                  <a:pt x="3902" y="3952"/>
                </a:lnTo>
                <a:lnTo>
                  <a:pt x="3922" y="3961"/>
                </a:lnTo>
                <a:lnTo>
                  <a:pt x="3939" y="3971"/>
                </a:lnTo>
                <a:lnTo>
                  <a:pt x="3954" y="3980"/>
                </a:lnTo>
                <a:lnTo>
                  <a:pt x="3968" y="3990"/>
                </a:lnTo>
                <a:lnTo>
                  <a:pt x="3989" y="4006"/>
                </a:lnTo>
                <a:lnTo>
                  <a:pt x="4002" y="4018"/>
                </a:lnTo>
                <a:lnTo>
                  <a:pt x="4006" y="4022"/>
                </a:lnTo>
                <a:lnTo>
                  <a:pt x="4186" y="3934"/>
                </a:lnTo>
                <a:lnTo>
                  <a:pt x="4001" y="3657"/>
                </a:lnTo>
                <a:lnTo>
                  <a:pt x="3815" y="3422"/>
                </a:lnTo>
                <a:lnTo>
                  <a:pt x="3554" y="3138"/>
                </a:lnTo>
                <a:lnTo>
                  <a:pt x="3554" y="3138"/>
                </a:lnTo>
                <a:lnTo>
                  <a:pt x="2833" y="2286"/>
                </a:lnTo>
                <a:lnTo>
                  <a:pt x="2323" y="1683"/>
                </a:lnTo>
                <a:lnTo>
                  <a:pt x="2147" y="1472"/>
                </a:lnTo>
                <a:lnTo>
                  <a:pt x="2064" y="1373"/>
                </a:lnTo>
                <a:lnTo>
                  <a:pt x="2064" y="1373"/>
                </a:lnTo>
                <a:lnTo>
                  <a:pt x="2059" y="1366"/>
                </a:lnTo>
                <a:lnTo>
                  <a:pt x="2053" y="1357"/>
                </a:lnTo>
                <a:lnTo>
                  <a:pt x="2045" y="1339"/>
                </a:lnTo>
                <a:lnTo>
                  <a:pt x="2036" y="1317"/>
                </a:lnTo>
                <a:lnTo>
                  <a:pt x="2031" y="1294"/>
                </a:lnTo>
                <a:lnTo>
                  <a:pt x="2025" y="1270"/>
                </a:lnTo>
                <a:lnTo>
                  <a:pt x="2021" y="1246"/>
                </a:lnTo>
                <a:lnTo>
                  <a:pt x="2019" y="1222"/>
                </a:lnTo>
                <a:lnTo>
                  <a:pt x="2017" y="1198"/>
                </a:lnTo>
                <a:lnTo>
                  <a:pt x="2014" y="1152"/>
                </a:lnTo>
                <a:lnTo>
                  <a:pt x="2014" y="1115"/>
                </a:lnTo>
                <a:lnTo>
                  <a:pt x="2014" y="1081"/>
                </a:lnTo>
                <a:lnTo>
                  <a:pt x="2014" y="1081"/>
                </a:lnTo>
                <a:lnTo>
                  <a:pt x="2021" y="1014"/>
                </a:lnTo>
                <a:lnTo>
                  <a:pt x="2027" y="950"/>
                </a:lnTo>
                <a:lnTo>
                  <a:pt x="2035" y="883"/>
                </a:lnTo>
                <a:lnTo>
                  <a:pt x="2035" y="883"/>
                </a:lnTo>
                <a:lnTo>
                  <a:pt x="2038" y="867"/>
                </a:lnTo>
                <a:lnTo>
                  <a:pt x="2042" y="853"/>
                </a:lnTo>
                <a:lnTo>
                  <a:pt x="2046" y="841"/>
                </a:lnTo>
                <a:lnTo>
                  <a:pt x="2051" y="831"/>
                </a:lnTo>
                <a:lnTo>
                  <a:pt x="2058" y="821"/>
                </a:lnTo>
                <a:lnTo>
                  <a:pt x="2065" y="812"/>
                </a:lnTo>
                <a:lnTo>
                  <a:pt x="2073" y="805"/>
                </a:lnTo>
                <a:lnTo>
                  <a:pt x="2082" y="798"/>
                </a:lnTo>
                <a:lnTo>
                  <a:pt x="2090" y="792"/>
                </a:lnTo>
                <a:lnTo>
                  <a:pt x="2099" y="786"/>
                </a:lnTo>
                <a:lnTo>
                  <a:pt x="2117" y="776"/>
                </a:lnTo>
                <a:lnTo>
                  <a:pt x="2136" y="767"/>
                </a:lnTo>
                <a:lnTo>
                  <a:pt x="2153" y="758"/>
                </a:lnTo>
                <a:lnTo>
                  <a:pt x="2153" y="758"/>
                </a:lnTo>
                <a:lnTo>
                  <a:pt x="2162" y="754"/>
                </a:lnTo>
                <a:lnTo>
                  <a:pt x="2170" y="749"/>
                </a:lnTo>
                <a:lnTo>
                  <a:pt x="2181" y="746"/>
                </a:lnTo>
                <a:lnTo>
                  <a:pt x="2192" y="743"/>
                </a:lnTo>
                <a:lnTo>
                  <a:pt x="2215" y="739"/>
                </a:lnTo>
                <a:lnTo>
                  <a:pt x="2237" y="735"/>
                </a:lnTo>
                <a:lnTo>
                  <a:pt x="2256" y="733"/>
                </a:lnTo>
                <a:lnTo>
                  <a:pt x="2272" y="732"/>
                </a:lnTo>
                <a:lnTo>
                  <a:pt x="2288" y="732"/>
                </a:lnTo>
                <a:lnTo>
                  <a:pt x="2396" y="710"/>
                </a:lnTo>
                <a:lnTo>
                  <a:pt x="2262" y="265"/>
                </a:lnTo>
                <a:lnTo>
                  <a:pt x="2113" y="301"/>
                </a:lnTo>
                <a:lnTo>
                  <a:pt x="1935" y="334"/>
                </a:lnTo>
                <a:lnTo>
                  <a:pt x="1935" y="334"/>
                </a:lnTo>
                <a:lnTo>
                  <a:pt x="1365" y="332"/>
                </a:lnTo>
                <a:lnTo>
                  <a:pt x="1365" y="332"/>
                </a:lnTo>
                <a:lnTo>
                  <a:pt x="1349" y="331"/>
                </a:lnTo>
                <a:lnTo>
                  <a:pt x="1334" y="329"/>
                </a:lnTo>
                <a:lnTo>
                  <a:pt x="1318" y="327"/>
                </a:lnTo>
                <a:lnTo>
                  <a:pt x="1303" y="324"/>
                </a:lnTo>
                <a:lnTo>
                  <a:pt x="1288" y="319"/>
                </a:lnTo>
                <a:lnTo>
                  <a:pt x="1274" y="315"/>
                </a:lnTo>
                <a:lnTo>
                  <a:pt x="1249" y="305"/>
                </a:lnTo>
                <a:lnTo>
                  <a:pt x="1228" y="296"/>
                </a:lnTo>
                <a:lnTo>
                  <a:pt x="1211" y="287"/>
                </a:lnTo>
                <a:lnTo>
                  <a:pt x="1197" y="278"/>
                </a:lnTo>
                <a:lnTo>
                  <a:pt x="859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633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B01A8BE9-EF25-8644-972C-F088BCA33A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29649" y="0"/>
            <a:ext cx="6662351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287CE53-1679-B74F-85C3-D8C4E233B2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29649" y="0"/>
            <a:ext cx="6662351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10BF10E-5DB1-A64B-8901-3F1B3353BA91}"/>
              </a:ext>
            </a:extLst>
          </p:cNvPr>
          <p:cNvSpPr/>
          <p:nvPr userDrawn="1"/>
        </p:nvSpPr>
        <p:spPr>
          <a:xfrm>
            <a:off x="9636125" y="6146800"/>
            <a:ext cx="2555875" cy="71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swoosh8.tif">
            <a:extLst>
              <a:ext uri="{FF2B5EF4-FFF2-40B4-BE49-F238E27FC236}">
                <a16:creationId xmlns:a16="http://schemas.microsoft.com/office/drawing/2014/main" id="{61BFE10A-97B2-0245-BD4C-2CAC8F3664D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24106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A42D13-1398-A445-AA1C-39F0A05B6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649" y="136525"/>
            <a:ext cx="11864546" cy="54309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C91D6E-9E63-7343-AE54-2185C7D61D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649" y="1281112"/>
            <a:ext cx="5138351" cy="478605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049EB1-D313-0641-B591-35870237F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70522" y="6280020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72FA62-99CD-BD4A-BD5C-73DE74CA0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4F4CCD-23C7-DE46-AD0E-BA1BA394013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A sign lit up at night&#10;&#10;Description automatically generated">
            <a:extLst>
              <a:ext uri="{FF2B5EF4-FFF2-40B4-BE49-F238E27FC236}">
                <a16:creationId xmlns:a16="http://schemas.microsoft.com/office/drawing/2014/main" id="{9978BE95-5DF6-BE46-9B18-FF79148B230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0024" y="6194295"/>
            <a:ext cx="2350171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142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WOOSH9.tif">
            <a:extLst>
              <a:ext uri="{FF2B5EF4-FFF2-40B4-BE49-F238E27FC236}">
                <a16:creationId xmlns:a16="http://schemas.microsoft.com/office/drawing/2014/main" id="{8EDD48DC-89BA-AF40-8010-3FE90B5379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FC13AB-F3A0-234F-B9EB-F9F36BAC82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16995" y="635326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3C3283-906D-0941-96FE-453835AF0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ED27DE-1CA6-E845-B53D-D8451774B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6A4C4-D31B-5841-A448-EEAEC73A19C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6CCA9DA-8F4A-F24D-A6F5-5DA06D8B87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649" y="3064476"/>
            <a:ext cx="8917459" cy="1157030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78951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woosh8.tif">
            <a:extLst>
              <a:ext uri="{FF2B5EF4-FFF2-40B4-BE49-F238E27FC236}">
                <a16:creationId xmlns:a16="http://schemas.microsoft.com/office/drawing/2014/main" id="{F0E2BE77-5F38-314B-8CE8-94551B7ACC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241065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6BC00D-F300-7144-B664-34E5C453DA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439AB9-1C0B-C14A-AE21-AB8C27ACA6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8B17D3-0AAD-FD48-B9C4-CF1AAE389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6A4C4-D31B-5841-A448-EEAEC73A19C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BE27DD4-2C1F-9848-85CF-E23D5B66C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649" y="136525"/>
            <a:ext cx="11864546" cy="54309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 descr="ddot Mayor logo color.png">
            <a:extLst>
              <a:ext uri="{FF2B5EF4-FFF2-40B4-BE49-F238E27FC236}">
                <a16:creationId xmlns:a16="http://schemas.microsoft.com/office/drawing/2014/main" id="{46A4292C-BB7E-964E-9F61-D33507085BF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9086" y="6342071"/>
            <a:ext cx="2126440" cy="302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013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woosh8.tif">
            <a:extLst>
              <a:ext uri="{FF2B5EF4-FFF2-40B4-BE49-F238E27FC236}">
                <a16:creationId xmlns:a16="http://schemas.microsoft.com/office/drawing/2014/main" id="{2880BF61-B118-F848-AAA1-6792935132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2410658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BA7123-8B4E-9246-8020-FBA2FE7D7F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8C0128-FAFE-194A-B0A8-25F68A82F5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0B183B-8199-9F45-ACD0-3D9AE68B85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BEA2FF-A6F0-E04C-B3F2-26D425C272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B4D5E8E-82BD-724A-93DA-ECAA0E5B2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6A4C4-D31B-5841-A448-EEAEC73A19C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8EC74C9-600E-DA4D-840D-FBA4F6713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649" y="136525"/>
            <a:ext cx="11864546" cy="54309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3" name="Picture 12" descr="ddot Mayor logo color.png">
            <a:extLst>
              <a:ext uri="{FF2B5EF4-FFF2-40B4-BE49-F238E27FC236}">
                <a16:creationId xmlns:a16="http://schemas.microsoft.com/office/drawing/2014/main" id="{F1640FCC-910F-D84D-881E-FC2BE841DAF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9086" y="6342071"/>
            <a:ext cx="2126440" cy="302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39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woosh8.tif">
            <a:extLst>
              <a:ext uri="{FF2B5EF4-FFF2-40B4-BE49-F238E27FC236}">
                <a16:creationId xmlns:a16="http://schemas.microsoft.com/office/drawing/2014/main" id="{C6B9C467-E81C-424E-8AEC-BF0AB53BF3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2410658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4CAEF2-D61D-C24A-9245-F4F4C6953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6A4C4-D31B-5841-A448-EEAEC73A19C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6082E50-05A7-2C43-93EB-13827BCD5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649" y="136525"/>
            <a:ext cx="11864546" cy="54309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 descr="ddot Mayor logo color.png">
            <a:extLst>
              <a:ext uri="{FF2B5EF4-FFF2-40B4-BE49-F238E27FC236}">
                <a16:creationId xmlns:a16="http://schemas.microsoft.com/office/drawing/2014/main" id="{59CB2F08-8169-6D4D-8E68-DFBF5D4EFBA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9086" y="6342071"/>
            <a:ext cx="2126440" cy="302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806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77C48E-EA17-FE47-8A06-72E5FC9F9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6A4C4-D31B-5841-A448-EEAEC73A19C5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ddot Mayor logo color.png">
            <a:extLst>
              <a:ext uri="{FF2B5EF4-FFF2-40B4-BE49-F238E27FC236}">
                <a16:creationId xmlns:a16="http://schemas.microsoft.com/office/drawing/2014/main" id="{2B0076D0-DED2-8C48-9C0F-F30EBBBBEE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9086" y="6342071"/>
            <a:ext cx="2126440" cy="302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028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67232A-040F-EC49-B868-E05B5E820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649" y="136525"/>
            <a:ext cx="11864546" cy="10080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BF65C2-141F-B947-9436-3EDD89E5B8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5649" y="1281112"/>
            <a:ext cx="11864546" cy="47860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E74A9C-911F-234F-B234-F0BF820E48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F82493-D883-D843-A402-03F00CA347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95649" y="628002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E86A4C4-D31B-5841-A448-EEAEC73A19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605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  <p:sldLayoutId id="2147483663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60" r:id="rId11"/>
    <p:sldLayoutId id="2147483661" r:id="rId12"/>
    <p:sldLayoutId id="2147483657" r:id="rId13"/>
    <p:sldLayoutId id="2147483658" r:id="rId14"/>
    <p:sldLayoutId id="2147483659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tx1"/>
          </a:solidFill>
          <a:latin typeface="Arial Narrow" panose="020B0604020202020204" pitchFamily="34" charset="0"/>
          <a:ea typeface="+mj-ea"/>
          <a:cs typeface="Arial Narrow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stephen.c.walter@parsons.com" TargetMode="External"/><Relationship Id="rId2" Type="http://schemas.openxmlformats.org/officeDocument/2006/relationships/hyperlink" Target="https://ddot.dc.gov/page/4thblaircedar-nw-intersection-improvement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hyperlink" Target="mailto:alberta.paul@dc.gov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121BD-64DB-1240-B76D-C217A43D47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6672" y="1867688"/>
            <a:ext cx="8917459" cy="1157030"/>
          </a:xfrm>
        </p:spPr>
        <p:txBody>
          <a:bodyPr>
            <a:noAutofit/>
          </a:bodyPr>
          <a:lstStyle/>
          <a:p>
            <a:r>
              <a:rPr lang="en-US" dirty="0"/>
              <a:t> Blair Road / Cedar Street / 4</a:t>
            </a:r>
            <a:r>
              <a:rPr lang="en-US" baseline="30000" dirty="0"/>
              <a:t>th</a:t>
            </a:r>
            <a:r>
              <a:rPr lang="en-US" dirty="0"/>
              <a:t> Street </a:t>
            </a:r>
            <a:br>
              <a:rPr lang="en-US" dirty="0"/>
            </a:br>
            <a:r>
              <a:rPr lang="en-US" dirty="0"/>
              <a:t> Intersection Improvements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B5B3DE-6105-4EB3-AFEC-76574B69B347}"/>
              </a:ext>
            </a:extLst>
          </p:cNvPr>
          <p:cNvSpPr txBox="1"/>
          <p:nvPr/>
        </p:nvSpPr>
        <p:spPr>
          <a:xfrm>
            <a:off x="10343213" y="194872"/>
            <a:ext cx="1678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August 1, 2019</a:t>
            </a:r>
          </a:p>
        </p:txBody>
      </p:sp>
    </p:spTree>
    <p:extLst>
      <p:ext uri="{BB962C8B-B14F-4D97-AF65-F5344CB8AC3E}">
        <p14:creationId xmlns:p14="http://schemas.microsoft.com/office/powerpoint/2010/main" val="34400869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Freeform 5">
            <a:extLst>
              <a:ext uri="{FF2B5EF4-FFF2-40B4-BE49-F238E27FC236}">
                <a16:creationId xmlns:a16="http://schemas.microsoft.com/office/drawing/2014/main" id="{B6BF0066-39E4-A542-877B-39BEA1F486E6}"/>
              </a:ext>
            </a:extLst>
          </p:cNvPr>
          <p:cNvSpPr>
            <a:spLocks/>
          </p:cNvSpPr>
          <p:nvPr/>
        </p:nvSpPr>
        <p:spPr bwMode="auto">
          <a:xfrm>
            <a:off x="7415331" y="2307069"/>
            <a:ext cx="3317107" cy="3190444"/>
          </a:xfrm>
          <a:custGeom>
            <a:avLst/>
            <a:gdLst>
              <a:gd name="T0" fmla="*/ 658 w 3614"/>
              <a:gd name="T1" fmla="*/ 118 h 3476"/>
              <a:gd name="T2" fmla="*/ 734 w 3614"/>
              <a:gd name="T3" fmla="*/ 180 h 3476"/>
              <a:gd name="T4" fmla="*/ 742 w 3614"/>
              <a:gd name="T5" fmla="*/ 192 h 3476"/>
              <a:gd name="T6" fmla="*/ 748 w 3614"/>
              <a:gd name="T7" fmla="*/ 226 h 3476"/>
              <a:gd name="T8" fmla="*/ 726 w 3614"/>
              <a:gd name="T9" fmla="*/ 272 h 3476"/>
              <a:gd name="T10" fmla="*/ 704 w 3614"/>
              <a:gd name="T11" fmla="*/ 282 h 3476"/>
              <a:gd name="T12" fmla="*/ 696 w 3614"/>
              <a:gd name="T13" fmla="*/ 284 h 3476"/>
              <a:gd name="T14" fmla="*/ 696 w 3614"/>
              <a:gd name="T15" fmla="*/ 284 h 3476"/>
              <a:gd name="T16" fmla="*/ 0 w 3614"/>
              <a:gd name="T17" fmla="*/ 538 h 3476"/>
              <a:gd name="T18" fmla="*/ 1064 w 3614"/>
              <a:gd name="T19" fmla="*/ 604 h 3476"/>
              <a:gd name="T20" fmla="*/ 1156 w 3614"/>
              <a:gd name="T21" fmla="*/ 622 h 3476"/>
              <a:gd name="T22" fmla="*/ 1224 w 3614"/>
              <a:gd name="T23" fmla="*/ 658 h 3476"/>
              <a:gd name="T24" fmla="*/ 1272 w 3614"/>
              <a:gd name="T25" fmla="*/ 702 h 3476"/>
              <a:gd name="T26" fmla="*/ 1310 w 3614"/>
              <a:gd name="T27" fmla="*/ 758 h 3476"/>
              <a:gd name="T28" fmla="*/ 1352 w 3614"/>
              <a:gd name="T29" fmla="*/ 848 h 3476"/>
              <a:gd name="T30" fmla="*/ 1402 w 3614"/>
              <a:gd name="T31" fmla="*/ 973 h 3476"/>
              <a:gd name="T32" fmla="*/ 1424 w 3614"/>
              <a:gd name="T33" fmla="*/ 1083 h 3476"/>
              <a:gd name="T34" fmla="*/ 1436 w 3614"/>
              <a:gd name="T35" fmla="*/ 1911 h 3476"/>
              <a:gd name="T36" fmla="*/ 1436 w 3614"/>
              <a:gd name="T37" fmla="*/ 2810 h 3476"/>
              <a:gd name="T38" fmla="*/ 1426 w 3614"/>
              <a:gd name="T39" fmla="*/ 2876 h 3476"/>
              <a:gd name="T40" fmla="*/ 1386 w 3614"/>
              <a:gd name="T41" fmla="*/ 2950 h 3476"/>
              <a:gd name="T42" fmla="*/ 1328 w 3614"/>
              <a:gd name="T43" fmla="*/ 3000 h 3476"/>
              <a:gd name="T44" fmla="*/ 1254 w 3614"/>
              <a:gd name="T45" fmla="*/ 3036 h 3476"/>
              <a:gd name="T46" fmla="*/ 1824 w 3614"/>
              <a:gd name="T47" fmla="*/ 3052 h 3476"/>
              <a:gd name="T48" fmla="*/ 1772 w 3614"/>
              <a:gd name="T49" fmla="*/ 3036 h 3476"/>
              <a:gd name="T50" fmla="*/ 1720 w 3614"/>
              <a:gd name="T51" fmla="*/ 2994 h 3476"/>
              <a:gd name="T52" fmla="*/ 1692 w 3614"/>
              <a:gd name="T53" fmla="*/ 2944 h 3476"/>
              <a:gd name="T54" fmla="*/ 1678 w 3614"/>
              <a:gd name="T55" fmla="*/ 2882 h 3476"/>
              <a:gd name="T56" fmla="*/ 1670 w 3614"/>
              <a:gd name="T57" fmla="*/ 1519 h 3476"/>
              <a:gd name="T58" fmla="*/ 1676 w 3614"/>
              <a:gd name="T59" fmla="*/ 1473 h 3476"/>
              <a:gd name="T60" fmla="*/ 1702 w 3614"/>
              <a:gd name="T61" fmla="*/ 1435 h 3476"/>
              <a:gd name="T62" fmla="*/ 1740 w 3614"/>
              <a:gd name="T63" fmla="*/ 1423 h 3476"/>
              <a:gd name="T64" fmla="*/ 1764 w 3614"/>
              <a:gd name="T65" fmla="*/ 1427 h 3476"/>
              <a:gd name="T66" fmla="*/ 1780 w 3614"/>
              <a:gd name="T67" fmla="*/ 1439 h 3476"/>
              <a:gd name="T68" fmla="*/ 3070 w 3614"/>
              <a:gd name="T69" fmla="*/ 2940 h 3476"/>
              <a:gd name="T70" fmla="*/ 3086 w 3614"/>
              <a:gd name="T71" fmla="*/ 2966 h 3476"/>
              <a:gd name="T72" fmla="*/ 3088 w 3614"/>
              <a:gd name="T73" fmla="*/ 2998 h 3476"/>
              <a:gd name="T74" fmla="*/ 3072 w 3614"/>
              <a:gd name="T75" fmla="*/ 3022 h 3476"/>
              <a:gd name="T76" fmla="*/ 3032 w 3614"/>
              <a:gd name="T77" fmla="*/ 3048 h 3476"/>
              <a:gd name="T78" fmla="*/ 3238 w 3614"/>
              <a:gd name="T79" fmla="*/ 3388 h 3476"/>
              <a:gd name="T80" fmla="*/ 3288 w 3614"/>
              <a:gd name="T81" fmla="*/ 3392 h 3476"/>
              <a:gd name="T82" fmla="*/ 3350 w 3614"/>
              <a:gd name="T83" fmla="*/ 3410 h 3476"/>
              <a:gd name="T84" fmla="*/ 3426 w 3614"/>
              <a:gd name="T85" fmla="*/ 3448 h 3476"/>
              <a:gd name="T86" fmla="*/ 3614 w 3614"/>
              <a:gd name="T87" fmla="*/ 3402 h 3476"/>
              <a:gd name="T88" fmla="*/ 3068 w 3614"/>
              <a:gd name="T89" fmla="*/ 2714 h 3476"/>
              <a:gd name="T90" fmla="*/ 2006 w 3614"/>
              <a:gd name="T91" fmla="*/ 1455 h 3476"/>
              <a:gd name="T92" fmla="*/ 1772 w 3614"/>
              <a:gd name="T93" fmla="*/ 1173 h 3476"/>
              <a:gd name="T94" fmla="*/ 1752 w 3614"/>
              <a:gd name="T95" fmla="*/ 1119 h 3476"/>
              <a:gd name="T96" fmla="*/ 1738 w 3614"/>
              <a:gd name="T97" fmla="*/ 997 h 3476"/>
              <a:gd name="T98" fmla="*/ 1740 w 3614"/>
              <a:gd name="T99" fmla="*/ 935 h 3476"/>
              <a:gd name="T100" fmla="*/ 1758 w 3614"/>
              <a:gd name="T101" fmla="*/ 762 h 3476"/>
              <a:gd name="T102" fmla="*/ 1766 w 3614"/>
              <a:gd name="T103" fmla="*/ 728 h 3476"/>
              <a:gd name="T104" fmla="*/ 1798 w 3614"/>
              <a:gd name="T105" fmla="*/ 690 h 3476"/>
              <a:gd name="T106" fmla="*/ 1858 w 3614"/>
              <a:gd name="T107" fmla="*/ 654 h 3476"/>
              <a:gd name="T108" fmla="*/ 1892 w 3614"/>
              <a:gd name="T109" fmla="*/ 642 h 3476"/>
              <a:gd name="T110" fmla="*/ 1962 w 3614"/>
              <a:gd name="T111" fmla="*/ 632 h 3476"/>
              <a:gd name="T112" fmla="*/ 2162 w 3614"/>
              <a:gd name="T113" fmla="*/ 586 h 3476"/>
              <a:gd name="T114" fmla="*/ 2198 w 3614"/>
              <a:gd name="T115" fmla="*/ 150 h 3476"/>
              <a:gd name="T116" fmla="*/ 2026 w 3614"/>
              <a:gd name="T117" fmla="*/ 218 h 3476"/>
              <a:gd name="T118" fmla="*/ 1670 w 3614"/>
              <a:gd name="T119" fmla="*/ 288 h 3476"/>
              <a:gd name="T120" fmla="*/ 1178 w 3614"/>
              <a:gd name="T121" fmla="*/ 286 h 3476"/>
              <a:gd name="T122" fmla="*/ 1100 w 3614"/>
              <a:gd name="T123" fmla="*/ 272 h 3476"/>
              <a:gd name="T124" fmla="*/ 1034 w 3614"/>
              <a:gd name="T125" fmla="*/ 240 h 34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614" h="3476">
                <a:moveTo>
                  <a:pt x="742" y="0"/>
                </a:moveTo>
                <a:lnTo>
                  <a:pt x="658" y="118"/>
                </a:lnTo>
                <a:lnTo>
                  <a:pt x="658" y="118"/>
                </a:lnTo>
                <a:lnTo>
                  <a:pt x="684" y="138"/>
                </a:lnTo>
                <a:lnTo>
                  <a:pt x="708" y="156"/>
                </a:lnTo>
                <a:lnTo>
                  <a:pt x="734" y="180"/>
                </a:lnTo>
                <a:lnTo>
                  <a:pt x="734" y="180"/>
                </a:lnTo>
                <a:lnTo>
                  <a:pt x="738" y="186"/>
                </a:lnTo>
                <a:lnTo>
                  <a:pt x="742" y="192"/>
                </a:lnTo>
                <a:lnTo>
                  <a:pt x="746" y="200"/>
                </a:lnTo>
                <a:lnTo>
                  <a:pt x="748" y="208"/>
                </a:lnTo>
                <a:lnTo>
                  <a:pt x="748" y="226"/>
                </a:lnTo>
                <a:lnTo>
                  <a:pt x="744" y="242"/>
                </a:lnTo>
                <a:lnTo>
                  <a:pt x="736" y="258"/>
                </a:lnTo>
                <a:lnTo>
                  <a:pt x="726" y="272"/>
                </a:lnTo>
                <a:lnTo>
                  <a:pt x="720" y="276"/>
                </a:lnTo>
                <a:lnTo>
                  <a:pt x="712" y="280"/>
                </a:lnTo>
                <a:lnTo>
                  <a:pt x="704" y="282"/>
                </a:lnTo>
                <a:lnTo>
                  <a:pt x="696" y="284"/>
                </a:lnTo>
                <a:lnTo>
                  <a:pt x="696" y="284"/>
                </a:lnTo>
                <a:lnTo>
                  <a:pt x="696" y="284"/>
                </a:lnTo>
                <a:lnTo>
                  <a:pt x="696" y="284"/>
                </a:lnTo>
                <a:lnTo>
                  <a:pt x="696" y="284"/>
                </a:lnTo>
                <a:lnTo>
                  <a:pt x="696" y="284"/>
                </a:lnTo>
                <a:lnTo>
                  <a:pt x="0" y="288"/>
                </a:lnTo>
                <a:lnTo>
                  <a:pt x="0" y="538"/>
                </a:lnTo>
                <a:lnTo>
                  <a:pt x="0" y="538"/>
                </a:lnTo>
                <a:lnTo>
                  <a:pt x="462" y="568"/>
                </a:lnTo>
                <a:lnTo>
                  <a:pt x="1064" y="604"/>
                </a:lnTo>
                <a:lnTo>
                  <a:pt x="1064" y="604"/>
                </a:lnTo>
                <a:lnTo>
                  <a:pt x="1098" y="606"/>
                </a:lnTo>
                <a:lnTo>
                  <a:pt x="1128" y="614"/>
                </a:lnTo>
                <a:lnTo>
                  <a:pt x="1156" y="622"/>
                </a:lnTo>
                <a:lnTo>
                  <a:pt x="1182" y="632"/>
                </a:lnTo>
                <a:lnTo>
                  <a:pt x="1204" y="646"/>
                </a:lnTo>
                <a:lnTo>
                  <a:pt x="1224" y="658"/>
                </a:lnTo>
                <a:lnTo>
                  <a:pt x="1242" y="672"/>
                </a:lnTo>
                <a:lnTo>
                  <a:pt x="1258" y="688"/>
                </a:lnTo>
                <a:lnTo>
                  <a:pt x="1272" y="702"/>
                </a:lnTo>
                <a:lnTo>
                  <a:pt x="1284" y="716"/>
                </a:lnTo>
                <a:lnTo>
                  <a:pt x="1302" y="740"/>
                </a:lnTo>
                <a:lnTo>
                  <a:pt x="1310" y="758"/>
                </a:lnTo>
                <a:lnTo>
                  <a:pt x="1314" y="764"/>
                </a:lnTo>
                <a:lnTo>
                  <a:pt x="1314" y="764"/>
                </a:lnTo>
                <a:lnTo>
                  <a:pt x="1352" y="848"/>
                </a:lnTo>
                <a:lnTo>
                  <a:pt x="1380" y="919"/>
                </a:lnTo>
                <a:lnTo>
                  <a:pt x="1402" y="973"/>
                </a:lnTo>
                <a:lnTo>
                  <a:pt x="1402" y="973"/>
                </a:lnTo>
                <a:lnTo>
                  <a:pt x="1408" y="995"/>
                </a:lnTo>
                <a:lnTo>
                  <a:pt x="1414" y="1023"/>
                </a:lnTo>
                <a:lnTo>
                  <a:pt x="1424" y="1083"/>
                </a:lnTo>
                <a:lnTo>
                  <a:pt x="1434" y="1155"/>
                </a:lnTo>
                <a:lnTo>
                  <a:pt x="1434" y="1155"/>
                </a:lnTo>
                <a:lnTo>
                  <a:pt x="1436" y="1911"/>
                </a:lnTo>
                <a:lnTo>
                  <a:pt x="1438" y="2471"/>
                </a:lnTo>
                <a:lnTo>
                  <a:pt x="1436" y="2810"/>
                </a:lnTo>
                <a:lnTo>
                  <a:pt x="1436" y="2810"/>
                </a:lnTo>
                <a:lnTo>
                  <a:pt x="1436" y="2828"/>
                </a:lnTo>
                <a:lnTo>
                  <a:pt x="1434" y="2844"/>
                </a:lnTo>
                <a:lnTo>
                  <a:pt x="1426" y="2876"/>
                </a:lnTo>
                <a:lnTo>
                  <a:pt x="1416" y="2904"/>
                </a:lnTo>
                <a:lnTo>
                  <a:pt x="1402" y="2928"/>
                </a:lnTo>
                <a:lnTo>
                  <a:pt x="1386" y="2950"/>
                </a:lnTo>
                <a:lnTo>
                  <a:pt x="1368" y="2968"/>
                </a:lnTo>
                <a:lnTo>
                  <a:pt x="1348" y="2986"/>
                </a:lnTo>
                <a:lnTo>
                  <a:pt x="1328" y="3000"/>
                </a:lnTo>
                <a:lnTo>
                  <a:pt x="1308" y="3012"/>
                </a:lnTo>
                <a:lnTo>
                  <a:pt x="1288" y="3022"/>
                </a:lnTo>
                <a:lnTo>
                  <a:pt x="1254" y="3036"/>
                </a:lnTo>
                <a:lnTo>
                  <a:pt x="1230" y="3044"/>
                </a:lnTo>
                <a:lnTo>
                  <a:pt x="1222" y="3046"/>
                </a:lnTo>
                <a:lnTo>
                  <a:pt x="1824" y="3052"/>
                </a:lnTo>
                <a:lnTo>
                  <a:pt x="1824" y="3052"/>
                </a:lnTo>
                <a:lnTo>
                  <a:pt x="1796" y="3044"/>
                </a:lnTo>
                <a:lnTo>
                  <a:pt x="1772" y="3036"/>
                </a:lnTo>
                <a:lnTo>
                  <a:pt x="1752" y="3024"/>
                </a:lnTo>
                <a:lnTo>
                  <a:pt x="1734" y="3010"/>
                </a:lnTo>
                <a:lnTo>
                  <a:pt x="1720" y="2994"/>
                </a:lnTo>
                <a:lnTo>
                  <a:pt x="1708" y="2978"/>
                </a:lnTo>
                <a:lnTo>
                  <a:pt x="1698" y="2960"/>
                </a:lnTo>
                <a:lnTo>
                  <a:pt x="1692" y="2944"/>
                </a:lnTo>
                <a:lnTo>
                  <a:pt x="1686" y="2926"/>
                </a:lnTo>
                <a:lnTo>
                  <a:pt x="1682" y="2910"/>
                </a:lnTo>
                <a:lnTo>
                  <a:pt x="1678" y="2882"/>
                </a:lnTo>
                <a:lnTo>
                  <a:pt x="1676" y="2864"/>
                </a:lnTo>
                <a:lnTo>
                  <a:pt x="1678" y="2856"/>
                </a:lnTo>
                <a:lnTo>
                  <a:pt x="1670" y="1519"/>
                </a:lnTo>
                <a:lnTo>
                  <a:pt x="1670" y="1519"/>
                </a:lnTo>
                <a:lnTo>
                  <a:pt x="1672" y="1493"/>
                </a:lnTo>
                <a:lnTo>
                  <a:pt x="1676" y="1473"/>
                </a:lnTo>
                <a:lnTo>
                  <a:pt x="1682" y="1457"/>
                </a:lnTo>
                <a:lnTo>
                  <a:pt x="1692" y="1445"/>
                </a:lnTo>
                <a:lnTo>
                  <a:pt x="1702" y="1435"/>
                </a:lnTo>
                <a:lnTo>
                  <a:pt x="1714" y="1429"/>
                </a:lnTo>
                <a:lnTo>
                  <a:pt x="1728" y="1425"/>
                </a:lnTo>
                <a:lnTo>
                  <a:pt x="1740" y="1423"/>
                </a:lnTo>
                <a:lnTo>
                  <a:pt x="1740" y="1423"/>
                </a:lnTo>
                <a:lnTo>
                  <a:pt x="1752" y="1425"/>
                </a:lnTo>
                <a:lnTo>
                  <a:pt x="1764" y="1427"/>
                </a:lnTo>
                <a:lnTo>
                  <a:pt x="1772" y="1433"/>
                </a:lnTo>
                <a:lnTo>
                  <a:pt x="1780" y="1439"/>
                </a:lnTo>
                <a:lnTo>
                  <a:pt x="1780" y="1439"/>
                </a:lnTo>
                <a:lnTo>
                  <a:pt x="2404" y="2161"/>
                </a:lnTo>
                <a:lnTo>
                  <a:pt x="2844" y="2676"/>
                </a:lnTo>
                <a:lnTo>
                  <a:pt x="3070" y="2940"/>
                </a:lnTo>
                <a:lnTo>
                  <a:pt x="3070" y="2940"/>
                </a:lnTo>
                <a:lnTo>
                  <a:pt x="3080" y="2954"/>
                </a:lnTo>
                <a:lnTo>
                  <a:pt x="3086" y="2966"/>
                </a:lnTo>
                <a:lnTo>
                  <a:pt x="3088" y="2978"/>
                </a:lnTo>
                <a:lnTo>
                  <a:pt x="3088" y="2988"/>
                </a:lnTo>
                <a:lnTo>
                  <a:pt x="3088" y="2998"/>
                </a:lnTo>
                <a:lnTo>
                  <a:pt x="3084" y="3008"/>
                </a:lnTo>
                <a:lnTo>
                  <a:pt x="3078" y="3014"/>
                </a:lnTo>
                <a:lnTo>
                  <a:pt x="3072" y="3022"/>
                </a:lnTo>
                <a:lnTo>
                  <a:pt x="3060" y="3034"/>
                </a:lnTo>
                <a:lnTo>
                  <a:pt x="3046" y="3042"/>
                </a:lnTo>
                <a:lnTo>
                  <a:pt x="3032" y="3048"/>
                </a:lnTo>
                <a:lnTo>
                  <a:pt x="3226" y="3390"/>
                </a:lnTo>
                <a:lnTo>
                  <a:pt x="3226" y="3390"/>
                </a:lnTo>
                <a:lnTo>
                  <a:pt x="3238" y="3388"/>
                </a:lnTo>
                <a:lnTo>
                  <a:pt x="3238" y="3388"/>
                </a:lnTo>
                <a:lnTo>
                  <a:pt x="3264" y="3390"/>
                </a:lnTo>
                <a:lnTo>
                  <a:pt x="3288" y="3392"/>
                </a:lnTo>
                <a:lnTo>
                  <a:pt x="3310" y="3396"/>
                </a:lnTo>
                <a:lnTo>
                  <a:pt x="3330" y="3402"/>
                </a:lnTo>
                <a:lnTo>
                  <a:pt x="3350" y="3410"/>
                </a:lnTo>
                <a:lnTo>
                  <a:pt x="3368" y="3416"/>
                </a:lnTo>
                <a:lnTo>
                  <a:pt x="3400" y="3432"/>
                </a:lnTo>
                <a:lnTo>
                  <a:pt x="3426" y="3448"/>
                </a:lnTo>
                <a:lnTo>
                  <a:pt x="3444" y="3462"/>
                </a:lnTo>
                <a:lnTo>
                  <a:pt x="3460" y="3476"/>
                </a:lnTo>
                <a:lnTo>
                  <a:pt x="3614" y="3402"/>
                </a:lnTo>
                <a:lnTo>
                  <a:pt x="3454" y="3162"/>
                </a:lnTo>
                <a:lnTo>
                  <a:pt x="3294" y="2958"/>
                </a:lnTo>
                <a:lnTo>
                  <a:pt x="3068" y="2714"/>
                </a:lnTo>
                <a:lnTo>
                  <a:pt x="3068" y="2714"/>
                </a:lnTo>
                <a:lnTo>
                  <a:pt x="2446" y="1975"/>
                </a:lnTo>
                <a:lnTo>
                  <a:pt x="2006" y="1455"/>
                </a:lnTo>
                <a:lnTo>
                  <a:pt x="1782" y="1187"/>
                </a:lnTo>
                <a:lnTo>
                  <a:pt x="1782" y="1187"/>
                </a:lnTo>
                <a:lnTo>
                  <a:pt x="1772" y="1173"/>
                </a:lnTo>
                <a:lnTo>
                  <a:pt x="1764" y="1157"/>
                </a:lnTo>
                <a:lnTo>
                  <a:pt x="1758" y="1139"/>
                </a:lnTo>
                <a:lnTo>
                  <a:pt x="1752" y="1119"/>
                </a:lnTo>
                <a:lnTo>
                  <a:pt x="1746" y="1077"/>
                </a:lnTo>
                <a:lnTo>
                  <a:pt x="1740" y="1035"/>
                </a:lnTo>
                <a:lnTo>
                  <a:pt x="1738" y="997"/>
                </a:lnTo>
                <a:lnTo>
                  <a:pt x="1738" y="965"/>
                </a:lnTo>
                <a:lnTo>
                  <a:pt x="1740" y="935"/>
                </a:lnTo>
                <a:lnTo>
                  <a:pt x="1740" y="935"/>
                </a:lnTo>
                <a:lnTo>
                  <a:pt x="1746" y="877"/>
                </a:lnTo>
                <a:lnTo>
                  <a:pt x="1758" y="762"/>
                </a:lnTo>
                <a:lnTo>
                  <a:pt x="1758" y="762"/>
                </a:lnTo>
                <a:lnTo>
                  <a:pt x="1760" y="750"/>
                </a:lnTo>
                <a:lnTo>
                  <a:pt x="1762" y="738"/>
                </a:lnTo>
                <a:lnTo>
                  <a:pt x="1766" y="728"/>
                </a:lnTo>
                <a:lnTo>
                  <a:pt x="1772" y="718"/>
                </a:lnTo>
                <a:lnTo>
                  <a:pt x="1784" y="702"/>
                </a:lnTo>
                <a:lnTo>
                  <a:pt x="1798" y="690"/>
                </a:lnTo>
                <a:lnTo>
                  <a:pt x="1812" y="680"/>
                </a:lnTo>
                <a:lnTo>
                  <a:pt x="1828" y="670"/>
                </a:lnTo>
                <a:lnTo>
                  <a:pt x="1858" y="654"/>
                </a:lnTo>
                <a:lnTo>
                  <a:pt x="1858" y="654"/>
                </a:lnTo>
                <a:lnTo>
                  <a:pt x="1874" y="648"/>
                </a:lnTo>
                <a:lnTo>
                  <a:pt x="1892" y="642"/>
                </a:lnTo>
                <a:lnTo>
                  <a:pt x="1912" y="638"/>
                </a:lnTo>
                <a:lnTo>
                  <a:pt x="1930" y="636"/>
                </a:lnTo>
                <a:lnTo>
                  <a:pt x="1962" y="632"/>
                </a:lnTo>
                <a:lnTo>
                  <a:pt x="1974" y="632"/>
                </a:lnTo>
                <a:lnTo>
                  <a:pt x="2068" y="614"/>
                </a:lnTo>
                <a:lnTo>
                  <a:pt x="2162" y="586"/>
                </a:lnTo>
                <a:lnTo>
                  <a:pt x="2280" y="550"/>
                </a:lnTo>
                <a:lnTo>
                  <a:pt x="2364" y="518"/>
                </a:lnTo>
                <a:lnTo>
                  <a:pt x="2198" y="150"/>
                </a:lnTo>
                <a:lnTo>
                  <a:pt x="2094" y="198"/>
                </a:lnTo>
                <a:lnTo>
                  <a:pt x="2094" y="198"/>
                </a:lnTo>
                <a:lnTo>
                  <a:pt x="2026" y="218"/>
                </a:lnTo>
                <a:lnTo>
                  <a:pt x="1958" y="238"/>
                </a:lnTo>
                <a:lnTo>
                  <a:pt x="1826" y="266"/>
                </a:lnTo>
                <a:lnTo>
                  <a:pt x="1670" y="288"/>
                </a:lnTo>
                <a:lnTo>
                  <a:pt x="1670" y="288"/>
                </a:lnTo>
                <a:lnTo>
                  <a:pt x="1178" y="286"/>
                </a:lnTo>
                <a:lnTo>
                  <a:pt x="1178" y="286"/>
                </a:lnTo>
                <a:lnTo>
                  <a:pt x="1152" y="284"/>
                </a:lnTo>
                <a:lnTo>
                  <a:pt x="1124" y="280"/>
                </a:lnTo>
                <a:lnTo>
                  <a:pt x="1100" y="272"/>
                </a:lnTo>
                <a:lnTo>
                  <a:pt x="1078" y="264"/>
                </a:lnTo>
                <a:lnTo>
                  <a:pt x="1046" y="248"/>
                </a:lnTo>
                <a:lnTo>
                  <a:pt x="1034" y="240"/>
                </a:lnTo>
                <a:lnTo>
                  <a:pt x="742" y="0"/>
                </a:lnTo>
                <a:close/>
              </a:path>
            </a:pathLst>
          </a:custGeom>
          <a:solidFill>
            <a:srgbClr val="FFC000">
              <a:alpha val="5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005992-427A-4433-AAA9-840431062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CONSTRUCTION PHASES 1 – 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04E451-82F4-42CC-A36A-04535B780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F4CCD-23C7-DE46-AD0E-BA1BA394013A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030ACB05-FB35-4A7F-8E01-63DDDE619D3F}"/>
              </a:ext>
            </a:extLst>
          </p:cNvPr>
          <p:cNvSpPr>
            <a:spLocks/>
          </p:cNvSpPr>
          <p:nvPr/>
        </p:nvSpPr>
        <p:spPr bwMode="auto">
          <a:xfrm>
            <a:off x="7407275" y="2305050"/>
            <a:ext cx="3322638" cy="3192463"/>
          </a:xfrm>
          <a:custGeom>
            <a:avLst/>
            <a:gdLst>
              <a:gd name="T0" fmla="*/ 792 w 4186"/>
              <a:gd name="T1" fmla="*/ 159 h 4022"/>
              <a:gd name="T2" fmla="*/ 850 w 4186"/>
              <a:gd name="T3" fmla="*/ 207 h 4022"/>
              <a:gd name="T4" fmla="*/ 866 w 4186"/>
              <a:gd name="T5" fmla="*/ 240 h 4022"/>
              <a:gd name="T6" fmla="*/ 861 w 4186"/>
              <a:gd name="T7" fmla="*/ 280 h 4022"/>
              <a:gd name="T8" fmla="*/ 841 w 4186"/>
              <a:gd name="T9" fmla="*/ 314 h 4022"/>
              <a:gd name="T10" fmla="*/ 806 w 4186"/>
              <a:gd name="T11" fmla="*/ 328 h 4022"/>
              <a:gd name="T12" fmla="*/ 806 w 4186"/>
              <a:gd name="T13" fmla="*/ 328 h 4022"/>
              <a:gd name="T14" fmla="*/ 0 w 4186"/>
              <a:gd name="T15" fmla="*/ 623 h 4022"/>
              <a:gd name="T16" fmla="*/ 1232 w 4186"/>
              <a:gd name="T17" fmla="*/ 698 h 4022"/>
              <a:gd name="T18" fmla="*/ 1306 w 4186"/>
              <a:gd name="T19" fmla="*/ 709 h 4022"/>
              <a:gd name="T20" fmla="*/ 1368 w 4186"/>
              <a:gd name="T21" fmla="*/ 732 h 4022"/>
              <a:gd name="T22" fmla="*/ 1439 w 4186"/>
              <a:gd name="T23" fmla="*/ 779 h 4022"/>
              <a:gd name="T24" fmla="*/ 1499 w 4186"/>
              <a:gd name="T25" fmla="*/ 844 h 4022"/>
              <a:gd name="T26" fmla="*/ 1522 w 4186"/>
              <a:gd name="T27" fmla="*/ 884 h 4022"/>
              <a:gd name="T28" fmla="*/ 1623 w 4186"/>
              <a:gd name="T29" fmla="*/ 1124 h 4022"/>
              <a:gd name="T30" fmla="*/ 1645 w 4186"/>
              <a:gd name="T31" fmla="*/ 1217 h 4022"/>
              <a:gd name="T32" fmla="*/ 1661 w 4186"/>
              <a:gd name="T33" fmla="*/ 1336 h 4022"/>
              <a:gd name="T34" fmla="*/ 1664 w 4186"/>
              <a:gd name="T35" fmla="*/ 3251 h 4022"/>
              <a:gd name="T36" fmla="*/ 1657 w 4186"/>
              <a:gd name="T37" fmla="*/ 3308 h 4022"/>
              <a:gd name="T38" fmla="*/ 1632 w 4186"/>
              <a:gd name="T39" fmla="*/ 3372 h 4022"/>
              <a:gd name="T40" fmla="*/ 1595 w 4186"/>
              <a:gd name="T41" fmla="*/ 3423 h 4022"/>
              <a:gd name="T42" fmla="*/ 1539 w 4186"/>
              <a:gd name="T43" fmla="*/ 3470 h 4022"/>
              <a:gd name="T44" fmla="*/ 1453 w 4186"/>
              <a:gd name="T45" fmla="*/ 3512 h 4022"/>
              <a:gd name="T46" fmla="*/ 2113 w 4186"/>
              <a:gd name="T47" fmla="*/ 3529 h 4022"/>
              <a:gd name="T48" fmla="*/ 2066 w 4186"/>
              <a:gd name="T49" fmla="*/ 3516 h 4022"/>
              <a:gd name="T50" fmla="*/ 2019 w 4186"/>
              <a:gd name="T51" fmla="*/ 3489 h 4022"/>
              <a:gd name="T52" fmla="*/ 1985 w 4186"/>
              <a:gd name="T53" fmla="*/ 3453 h 4022"/>
              <a:gd name="T54" fmla="*/ 1953 w 4186"/>
              <a:gd name="T55" fmla="*/ 3385 h 4022"/>
              <a:gd name="T56" fmla="*/ 1942 w 4186"/>
              <a:gd name="T57" fmla="*/ 3312 h 4022"/>
              <a:gd name="T58" fmla="*/ 1935 w 4186"/>
              <a:gd name="T59" fmla="*/ 1741 h 4022"/>
              <a:gd name="T60" fmla="*/ 1945 w 4186"/>
              <a:gd name="T61" fmla="*/ 1694 h 4022"/>
              <a:gd name="T62" fmla="*/ 1966 w 4186"/>
              <a:gd name="T63" fmla="*/ 1664 h 4022"/>
              <a:gd name="T64" fmla="*/ 1994 w 4186"/>
              <a:gd name="T65" fmla="*/ 1649 h 4022"/>
              <a:gd name="T66" fmla="*/ 2016 w 4186"/>
              <a:gd name="T67" fmla="*/ 1647 h 4022"/>
              <a:gd name="T68" fmla="*/ 2058 w 4186"/>
              <a:gd name="T69" fmla="*/ 1660 h 4022"/>
              <a:gd name="T70" fmla="*/ 3294 w 4186"/>
              <a:gd name="T71" fmla="*/ 3094 h 4022"/>
              <a:gd name="T72" fmla="*/ 3562 w 4186"/>
              <a:gd name="T73" fmla="*/ 3409 h 4022"/>
              <a:gd name="T74" fmla="*/ 3576 w 4186"/>
              <a:gd name="T75" fmla="*/ 3438 h 4022"/>
              <a:gd name="T76" fmla="*/ 3576 w 4186"/>
              <a:gd name="T77" fmla="*/ 3468 h 4022"/>
              <a:gd name="T78" fmla="*/ 3551 w 4186"/>
              <a:gd name="T79" fmla="*/ 3502 h 4022"/>
              <a:gd name="T80" fmla="*/ 3511 w 4186"/>
              <a:gd name="T81" fmla="*/ 3525 h 4022"/>
              <a:gd name="T82" fmla="*/ 3750 w 4186"/>
              <a:gd name="T83" fmla="*/ 3920 h 4022"/>
              <a:gd name="T84" fmla="*/ 3858 w 4186"/>
              <a:gd name="T85" fmla="*/ 3935 h 4022"/>
              <a:gd name="T86" fmla="*/ 3939 w 4186"/>
              <a:gd name="T87" fmla="*/ 3971 h 4022"/>
              <a:gd name="T88" fmla="*/ 4002 w 4186"/>
              <a:gd name="T89" fmla="*/ 4018 h 4022"/>
              <a:gd name="T90" fmla="*/ 3815 w 4186"/>
              <a:gd name="T91" fmla="*/ 3422 h 4022"/>
              <a:gd name="T92" fmla="*/ 2323 w 4186"/>
              <a:gd name="T93" fmla="*/ 1683 h 4022"/>
              <a:gd name="T94" fmla="*/ 2059 w 4186"/>
              <a:gd name="T95" fmla="*/ 1366 h 4022"/>
              <a:gd name="T96" fmla="*/ 2031 w 4186"/>
              <a:gd name="T97" fmla="*/ 1294 h 4022"/>
              <a:gd name="T98" fmla="*/ 2017 w 4186"/>
              <a:gd name="T99" fmla="*/ 1198 h 4022"/>
              <a:gd name="T100" fmla="*/ 2014 w 4186"/>
              <a:gd name="T101" fmla="*/ 1081 h 4022"/>
              <a:gd name="T102" fmla="*/ 2035 w 4186"/>
              <a:gd name="T103" fmla="*/ 883 h 4022"/>
              <a:gd name="T104" fmla="*/ 2051 w 4186"/>
              <a:gd name="T105" fmla="*/ 831 h 4022"/>
              <a:gd name="T106" fmla="*/ 2082 w 4186"/>
              <a:gd name="T107" fmla="*/ 798 h 4022"/>
              <a:gd name="T108" fmla="*/ 2136 w 4186"/>
              <a:gd name="T109" fmla="*/ 767 h 4022"/>
              <a:gd name="T110" fmla="*/ 2170 w 4186"/>
              <a:gd name="T111" fmla="*/ 749 h 4022"/>
              <a:gd name="T112" fmla="*/ 2237 w 4186"/>
              <a:gd name="T113" fmla="*/ 735 h 4022"/>
              <a:gd name="T114" fmla="*/ 2396 w 4186"/>
              <a:gd name="T115" fmla="*/ 710 h 4022"/>
              <a:gd name="T116" fmla="*/ 1935 w 4186"/>
              <a:gd name="T117" fmla="*/ 334 h 4022"/>
              <a:gd name="T118" fmla="*/ 1334 w 4186"/>
              <a:gd name="T119" fmla="*/ 329 h 4022"/>
              <a:gd name="T120" fmla="*/ 1274 w 4186"/>
              <a:gd name="T121" fmla="*/ 315 h 4022"/>
              <a:gd name="T122" fmla="*/ 1197 w 4186"/>
              <a:gd name="T123" fmla="*/ 278 h 40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186" h="4022">
                <a:moveTo>
                  <a:pt x="859" y="0"/>
                </a:moveTo>
                <a:lnTo>
                  <a:pt x="763" y="136"/>
                </a:lnTo>
                <a:lnTo>
                  <a:pt x="763" y="136"/>
                </a:lnTo>
                <a:lnTo>
                  <a:pt x="792" y="159"/>
                </a:lnTo>
                <a:lnTo>
                  <a:pt x="820" y="182"/>
                </a:lnTo>
                <a:lnTo>
                  <a:pt x="835" y="194"/>
                </a:lnTo>
                <a:lnTo>
                  <a:pt x="850" y="207"/>
                </a:lnTo>
                <a:lnTo>
                  <a:pt x="850" y="207"/>
                </a:lnTo>
                <a:lnTo>
                  <a:pt x="856" y="214"/>
                </a:lnTo>
                <a:lnTo>
                  <a:pt x="860" y="222"/>
                </a:lnTo>
                <a:lnTo>
                  <a:pt x="864" y="232"/>
                </a:lnTo>
                <a:lnTo>
                  <a:pt x="866" y="240"/>
                </a:lnTo>
                <a:lnTo>
                  <a:pt x="867" y="251"/>
                </a:lnTo>
                <a:lnTo>
                  <a:pt x="866" y="261"/>
                </a:lnTo>
                <a:lnTo>
                  <a:pt x="865" y="271"/>
                </a:lnTo>
                <a:lnTo>
                  <a:pt x="861" y="280"/>
                </a:lnTo>
                <a:lnTo>
                  <a:pt x="858" y="290"/>
                </a:lnTo>
                <a:lnTo>
                  <a:pt x="854" y="299"/>
                </a:lnTo>
                <a:lnTo>
                  <a:pt x="847" y="308"/>
                </a:lnTo>
                <a:lnTo>
                  <a:pt x="841" y="314"/>
                </a:lnTo>
                <a:lnTo>
                  <a:pt x="833" y="321"/>
                </a:lnTo>
                <a:lnTo>
                  <a:pt x="826" y="325"/>
                </a:lnTo>
                <a:lnTo>
                  <a:pt x="816" y="327"/>
                </a:lnTo>
                <a:lnTo>
                  <a:pt x="806" y="328"/>
                </a:lnTo>
                <a:lnTo>
                  <a:pt x="806" y="328"/>
                </a:lnTo>
                <a:lnTo>
                  <a:pt x="806" y="328"/>
                </a:lnTo>
                <a:lnTo>
                  <a:pt x="806" y="328"/>
                </a:lnTo>
                <a:lnTo>
                  <a:pt x="806" y="328"/>
                </a:lnTo>
                <a:lnTo>
                  <a:pt x="806" y="328"/>
                </a:lnTo>
                <a:lnTo>
                  <a:pt x="0" y="334"/>
                </a:lnTo>
                <a:lnTo>
                  <a:pt x="0" y="623"/>
                </a:lnTo>
                <a:lnTo>
                  <a:pt x="0" y="623"/>
                </a:lnTo>
                <a:lnTo>
                  <a:pt x="535" y="656"/>
                </a:lnTo>
                <a:lnTo>
                  <a:pt x="949" y="682"/>
                </a:lnTo>
                <a:lnTo>
                  <a:pt x="1232" y="698"/>
                </a:lnTo>
                <a:lnTo>
                  <a:pt x="1232" y="698"/>
                </a:lnTo>
                <a:lnTo>
                  <a:pt x="1252" y="700"/>
                </a:lnTo>
                <a:lnTo>
                  <a:pt x="1271" y="703"/>
                </a:lnTo>
                <a:lnTo>
                  <a:pt x="1288" y="706"/>
                </a:lnTo>
                <a:lnTo>
                  <a:pt x="1306" y="709"/>
                </a:lnTo>
                <a:lnTo>
                  <a:pt x="1323" y="715"/>
                </a:lnTo>
                <a:lnTo>
                  <a:pt x="1338" y="720"/>
                </a:lnTo>
                <a:lnTo>
                  <a:pt x="1353" y="726"/>
                </a:lnTo>
                <a:lnTo>
                  <a:pt x="1368" y="732"/>
                </a:lnTo>
                <a:lnTo>
                  <a:pt x="1382" y="740"/>
                </a:lnTo>
                <a:lnTo>
                  <a:pt x="1395" y="746"/>
                </a:lnTo>
                <a:lnTo>
                  <a:pt x="1418" y="762"/>
                </a:lnTo>
                <a:lnTo>
                  <a:pt x="1439" y="779"/>
                </a:lnTo>
                <a:lnTo>
                  <a:pt x="1457" y="796"/>
                </a:lnTo>
                <a:lnTo>
                  <a:pt x="1474" y="812"/>
                </a:lnTo>
                <a:lnTo>
                  <a:pt x="1487" y="828"/>
                </a:lnTo>
                <a:lnTo>
                  <a:pt x="1499" y="844"/>
                </a:lnTo>
                <a:lnTo>
                  <a:pt x="1507" y="857"/>
                </a:lnTo>
                <a:lnTo>
                  <a:pt x="1518" y="876"/>
                </a:lnTo>
                <a:lnTo>
                  <a:pt x="1522" y="884"/>
                </a:lnTo>
                <a:lnTo>
                  <a:pt x="1522" y="884"/>
                </a:lnTo>
                <a:lnTo>
                  <a:pt x="1565" y="982"/>
                </a:lnTo>
                <a:lnTo>
                  <a:pt x="1599" y="1062"/>
                </a:lnTo>
                <a:lnTo>
                  <a:pt x="1614" y="1097"/>
                </a:lnTo>
                <a:lnTo>
                  <a:pt x="1623" y="1124"/>
                </a:lnTo>
                <a:lnTo>
                  <a:pt x="1623" y="1124"/>
                </a:lnTo>
                <a:lnTo>
                  <a:pt x="1631" y="1150"/>
                </a:lnTo>
                <a:lnTo>
                  <a:pt x="1638" y="1181"/>
                </a:lnTo>
                <a:lnTo>
                  <a:pt x="1645" y="1217"/>
                </a:lnTo>
                <a:lnTo>
                  <a:pt x="1650" y="1252"/>
                </a:lnTo>
                <a:lnTo>
                  <a:pt x="1658" y="1311"/>
                </a:lnTo>
                <a:lnTo>
                  <a:pt x="1661" y="1336"/>
                </a:lnTo>
                <a:lnTo>
                  <a:pt x="1661" y="1336"/>
                </a:lnTo>
                <a:lnTo>
                  <a:pt x="1663" y="2211"/>
                </a:lnTo>
                <a:lnTo>
                  <a:pt x="1664" y="2859"/>
                </a:lnTo>
                <a:lnTo>
                  <a:pt x="1664" y="3106"/>
                </a:lnTo>
                <a:lnTo>
                  <a:pt x="1664" y="3251"/>
                </a:lnTo>
                <a:lnTo>
                  <a:pt x="1664" y="3251"/>
                </a:lnTo>
                <a:lnTo>
                  <a:pt x="1663" y="3272"/>
                </a:lnTo>
                <a:lnTo>
                  <a:pt x="1661" y="3290"/>
                </a:lnTo>
                <a:lnTo>
                  <a:pt x="1657" y="3308"/>
                </a:lnTo>
                <a:lnTo>
                  <a:pt x="1653" y="3326"/>
                </a:lnTo>
                <a:lnTo>
                  <a:pt x="1647" y="3342"/>
                </a:lnTo>
                <a:lnTo>
                  <a:pt x="1641" y="3358"/>
                </a:lnTo>
                <a:lnTo>
                  <a:pt x="1632" y="3372"/>
                </a:lnTo>
                <a:lnTo>
                  <a:pt x="1624" y="3386"/>
                </a:lnTo>
                <a:lnTo>
                  <a:pt x="1615" y="3399"/>
                </a:lnTo>
                <a:lnTo>
                  <a:pt x="1605" y="3411"/>
                </a:lnTo>
                <a:lnTo>
                  <a:pt x="1595" y="3423"/>
                </a:lnTo>
                <a:lnTo>
                  <a:pt x="1584" y="3434"/>
                </a:lnTo>
                <a:lnTo>
                  <a:pt x="1573" y="3444"/>
                </a:lnTo>
                <a:lnTo>
                  <a:pt x="1561" y="3453"/>
                </a:lnTo>
                <a:lnTo>
                  <a:pt x="1539" y="3470"/>
                </a:lnTo>
                <a:lnTo>
                  <a:pt x="1515" y="3484"/>
                </a:lnTo>
                <a:lnTo>
                  <a:pt x="1493" y="3496"/>
                </a:lnTo>
                <a:lnTo>
                  <a:pt x="1473" y="3504"/>
                </a:lnTo>
                <a:lnTo>
                  <a:pt x="1453" y="3512"/>
                </a:lnTo>
                <a:lnTo>
                  <a:pt x="1438" y="3517"/>
                </a:lnTo>
                <a:lnTo>
                  <a:pt x="1425" y="3521"/>
                </a:lnTo>
                <a:lnTo>
                  <a:pt x="1415" y="3523"/>
                </a:lnTo>
                <a:lnTo>
                  <a:pt x="2113" y="3529"/>
                </a:lnTo>
                <a:lnTo>
                  <a:pt x="2113" y="3529"/>
                </a:lnTo>
                <a:lnTo>
                  <a:pt x="2097" y="3526"/>
                </a:lnTo>
                <a:lnTo>
                  <a:pt x="2082" y="3522"/>
                </a:lnTo>
                <a:lnTo>
                  <a:pt x="2066" y="3516"/>
                </a:lnTo>
                <a:lnTo>
                  <a:pt x="2053" y="3511"/>
                </a:lnTo>
                <a:lnTo>
                  <a:pt x="2040" y="3504"/>
                </a:lnTo>
                <a:lnTo>
                  <a:pt x="2030" y="3497"/>
                </a:lnTo>
                <a:lnTo>
                  <a:pt x="2019" y="3489"/>
                </a:lnTo>
                <a:lnTo>
                  <a:pt x="2009" y="3481"/>
                </a:lnTo>
                <a:lnTo>
                  <a:pt x="2000" y="3472"/>
                </a:lnTo>
                <a:lnTo>
                  <a:pt x="1993" y="3463"/>
                </a:lnTo>
                <a:lnTo>
                  <a:pt x="1985" y="3453"/>
                </a:lnTo>
                <a:lnTo>
                  <a:pt x="1979" y="3444"/>
                </a:lnTo>
                <a:lnTo>
                  <a:pt x="1968" y="3424"/>
                </a:lnTo>
                <a:lnTo>
                  <a:pt x="1959" y="3405"/>
                </a:lnTo>
                <a:lnTo>
                  <a:pt x="1953" y="3385"/>
                </a:lnTo>
                <a:lnTo>
                  <a:pt x="1948" y="3367"/>
                </a:lnTo>
                <a:lnTo>
                  <a:pt x="1945" y="3350"/>
                </a:lnTo>
                <a:lnTo>
                  <a:pt x="1943" y="3334"/>
                </a:lnTo>
                <a:lnTo>
                  <a:pt x="1942" y="3312"/>
                </a:lnTo>
                <a:lnTo>
                  <a:pt x="1943" y="3303"/>
                </a:lnTo>
                <a:lnTo>
                  <a:pt x="1935" y="1757"/>
                </a:lnTo>
                <a:lnTo>
                  <a:pt x="1935" y="1757"/>
                </a:lnTo>
                <a:lnTo>
                  <a:pt x="1935" y="1741"/>
                </a:lnTo>
                <a:lnTo>
                  <a:pt x="1936" y="1728"/>
                </a:lnTo>
                <a:lnTo>
                  <a:pt x="1939" y="1715"/>
                </a:lnTo>
                <a:lnTo>
                  <a:pt x="1941" y="1705"/>
                </a:lnTo>
                <a:lnTo>
                  <a:pt x="1945" y="1694"/>
                </a:lnTo>
                <a:lnTo>
                  <a:pt x="1949" y="1685"/>
                </a:lnTo>
                <a:lnTo>
                  <a:pt x="1954" y="1677"/>
                </a:lnTo>
                <a:lnTo>
                  <a:pt x="1960" y="1670"/>
                </a:lnTo>
                <a:lnTo>
                  <a:pt x="1966" y="1664"/>
                </a:lnTo>
                <a:lnTo>
                  <a:pt x="1972" y="1659"/>
                </a:lnTo>
                <a:lnTo>
                  <a:pt x="1979" y="1656"/>
                </a:lnTo>
                <a:lnTo>
                  <a:pt x="1986" y="1653"/>
                </a:lnTo>
                <a:lnTo>
                  <a:pt x="1994" y="1649"/>
                </a:lnTo>
                <a:lnTo>
                  <a:pt x="2000" y="1648"/>
                </a:lnTo>
                <a:lnTo>
                  <a:pt x="2008" y="1647"/>
                </a:lnTo>
                <a:lnTo>
                  <a:pt x="2016" y="1647"/>
                </a:lnTo>
                <a:lnTo>
                  <a:pt x="2016" y="1647"/>
                </a:lnTo>
                <a:lnTo>
                  <a:pt x="2030" y="1648"/>
                </a:lnTo>
                <a:lnTo>
                  <a:pt x="2043" y="1651"/>
                </a:lnTo>
                <a:lnTo>
                  <a:pt x="2053" y="1657"/>
                </a:lnTo>
                <a:lnTo>
                  <a:pt x="2058" y="1660"/>
                </a:lnTo>
                <a:lnTo>
                  <a:pt x="2061" y="1663"/>
                </a:lnTo>
                <a:lnTo>
                  <a:pt x="2061" y="1663"/>
                </a:lnTo>
                <a:lnTo>
                  <a:pt x="2784" y="2500"/>
                </a:lnTo>
                <a:lnTo>
                  <a:pt x="3294" y="3094"/>
                </a:lnTo>
                <a:lnTo>
                  <a:pt x="3472" y="3303"/>
                </a:lnTo>
                <a:lnTo>
                  <a:pt x="3555" y="3401"/>
                </a:lnTo>
                <a:lnTo>
                  <a:pt x="3555" y="3401"/>
                </a:lnTo>
                <a:lnTo>
                  <a:pt x="3562" y="3409"/>
                </a:lnTo>
                <a:lnTo>
                  <a:pt x="3566" y="3417"/>
                </a:lnTo>
                <a:lnTo>
                  <a:pt x="3571" y="3424"/>
                </a:lnTo>
                <a:lnTo>
                  <a:pt x="3574" y="3432"/>
                </a:lnTo>
                <a:lnTo>
                  <a:pt x="3576" y="3438"/>
                </a:lnTo>
                <a:lnTo>
                  <a:pt x="3577" y="3445"/>
                </a:lnTo>
                <a:lnTo>
                  <a:pt x="3578" y="3451"/>
                </a:lnTo>
                <a:lnTo>
                  <a:pt x="3578" y="3457"/>
                </a:lnTo>
                <a:lnTo>
                  <a:pt x="3576" y="3468"/>
                </a:lnTo>
                <a:lnTo>
                  <a:pt x="3572" y="3478"/>
                </a:lnTo>
                <a:lnTo>
                  <a:pt x="3566" y="3487"/>
                </a:lnTo>
                <a:lnTo>
                  <a:pt x="3559" y="3496"/>
                </a:lnTo>
                <a:lnTo>
                  <a:pt x="3551" y="3502"/>
                </a:lnTo>
                <a:lnTo>
                  <a:pt x="3543" y="3509"/>
                </a:lnTo>
                <a:lnTo>
                  <a:pt x="3527" y="3517"/>
                </a:lnTo>
                <a:lnTo>
                  <a:pt x="3515" y="3523"/>
                </a:lnTo>
                <a:lnTo>
                  <a:pt x="3511" y="3525"/>
                </a:lnTo>
                <a:lnTo>
                  <a:pt x="3737" y="3920"/>
                </a:lnTo>
                <a:lnTo>
                  <a:pt x="3737" y="3920"/>
                </a:lnTo>
                <a:lnTo>
                  <a:pt x="3750" y="3920"/>
                </a:lnTo>
                <a:lnTo>
                  <a:pt x="3750" y="3920"/>
                </a:lnTo>
                <a:lnTo>
                  <a:pt x="3780" y="3921"/>
                </a:lnTo>
                <a:lnTo>
                  <a:pt x="3807" y="3925"/>
                </a:lnTo>
                <a:lnTo>
                  <a:pt x="3834" y="3929"/>
                </a:lnTo>
                <a:lnTo>
                  <a:pt x="3858" y="3935"/>
                </a:lnTo>
                <a:lnTo>
                  <a:pt x="3880" y="3944"/>
                </a:lnTo>
                <a:lnTo>
                  <a:pt x="3902" y="3952"/>
                </a:lnTo>
                <a:lnTo>
                  <a:pt x="3922" y="3961"/>
                </a:lnTo>
                <a:lnTo>
                  <a:pt x="3939" y="3971"/>
                </a:lnTo>
                <a:lnTo>
                  <a:pt x="3954" y="3980"/>
                </a:lnTo>
                <a:lnTo>
                  <a:pt x="3968" y="3990"/>
                </a:lnTo>
                <a:lnTo>
                  <a:pt x="3989" y="4006"/>
                </a:lnTo>
                <a:lnTo>
                  <a:pt x="4002" y="4018"/>
                </a:lnTo>
                <a:lnTo>
                  <a:pt x="4006" y="4022"/>
                </a:lnTo>
                <a:lnTo>
                  <a:pt x="4186" y="3934"/>
                </a:lnTo>
                <a:lnTo>
                  <a:pt x="4001" y="3657"/>
                </a:lnTo>
                <a:lnTo>
                  <a:pt x="3815" y="3422"/>
                </a:lnTo>
                <a:lnTo>
                  <a:pt x="3554" y="3138"/>
                </a:lnTo>
                <a:lnTo>
                  <a:pt x="3554" y="3138"/>
                </a:lnTo>
                <a:lnTo>
                  <a:pt x="2833" y="2286"/>
                </a:lnTo>
                <a:lnTo>
                  <a:pt x="2323" y="1683"/>
                </a:lnTo>
                <a:lnTo>
                  <a:pt x="2147" y="1472"/>
                </a:lnTo>
                <a:lnTo>
                  <a:pt x="2064" y="1373"/>
                </a:lnTo>
                <a:lnTo>
                  <a:pt x="2064" y="1373"/>
                </a:lnTo>
                <a:lnTo>
                  <a:pt x="2059" y="1366"/>
                </a:lnTo>
                <a:lnTo>
                  <a:pt x="2053" y="1357"/>
                </a:lnTo>
                <a:lnTo>
                  <a:pt x="2045" y="1339"/>
                </a:lnTo>
                <a:lnTo>
                  <a:pt x="2036" y="1317"/>
                </a:lnTo>
                <a:lnTo>
                  <a:pt x="2031" y="1294"/>
                </a:lnTo>
                <a:lnTo>
                  <a:pt x="2025" y="1270"/>
                </a:lnTo>
                <a:lnTo>
                  <a:pt x="2021" y="1246"/>
                </a:lnTo>
                <a:lnTo>
                  <a:pt x="2019" y="1222"/>
                </a:lnTo>
                <a:lnTo>
                  <a:pt x="2017" y="1198"/>
                </a:lnTo>
                <a:lnTo>
                  <a:pt x="2014" y="1152"/>
                </a:lnTo>
                <a:lnTo>
                  <a:pt x="2014" y="1115"/>
                </a:lnTo>
                <a:lnTo>
                  <a:pt x="2014" y="1081"/>
                </a:lnTo>
                <a:lnTo>
                  <a:pt x="2014" y="1081"/>
                </a:lnTo>
                <a:lnTo>
                  <a:pt x="2021" y="1014"/>
                </a:lnTo>
                <a:lnTo>
                  <a:pt x="2027" y="950"/>
                </a:lnTo>
                <a:lnTo>
                  <a:pt x="2035" y="883"/>
                </a:lnTo>
                <a:lnTo>
                  <a:pt x="2035" y="883"/>
                </a:lnTo>
                <a:lnTo>
                  <a:pt x="2038" y="867"/>
                </a:lnTo>
                <a:lnTo>
                  <a:pt x="2042" y="853"/>
                </a:lnTo>
                <a:lnTo>
                  <a:pt x="2046" y="841"/>
                </a:lnTo>
                <a:lnTo>
                  <a:pt x="2051" y="831"/>
                </a:lnTo>
                <a:lnTo>
                  <a:pt x="2058" y="821"/>
                </a:lnTo>
                <a:lnTo>
                  <a:pt x="2065" y="812"/>
                </a:lnTo>
                <a:lnTo>
                  <a:pt x="2073" y="805"/>
                </a:lnTo>
                <a:lnTo>
                  <a:pt x="2082" y="798"/>
                </a:lnTo>
                <a:lnTo>
                  <a:pt x="2090" y="792"/>
                </a:lnTo>
                <a:lnTo>
                  <a:pt x="2099" y="786"/>
                </a:lnTo>
                <a:lnTo>
                  <a:pt x="2117" y="776"/>
                </a:lnTo>
                <a:lnTo>
                  <a:pt x="2136" y="767"/>
                </a:lnTo>
                <a:lnTo>
                  <a:pt x="2153" y="758"/>
                </a:lnTo>
                <a:lnTo>
                  <a:pt x="2153" y="758"/>
                </a:lnTo>
                <a:lnTo>
                  <a:pt x="2162" y="754"/>
                </a:lnTo>
                <a:lnTo>
                  <a:pt x="2170" y="749"/>
                </a:lnTo>
                <a:lnTo>
                  <a:pt x="2181" y="746"/>
                </a:lnTo>
                <a:lnTo>
                  <a:pt x="2192" y="743"/>
                </a:lnTo>
                <a:lnTo>
                  <a:pt x="2215" y="739"/>
                </a:lnTo>
                <a:lnTo>
                  <a:pt x="2237" y="735"/>
                </a:lnTo>
                <a:lnTo>
                  <a:pt x="2256" y="733"/>
                </a:lnTo>
                <a:lnTo>
                  <a:pt x="2272" y="732"/>
                </a:lnTo>
                <a:lnTo>
                  <a:pt x="2288" y="732"/>
                </a:lnTo>
                <a:lnTo>
                  <a:pt x="2396" y="710"/>
                </a:lnTo>
                <a:lnTo>
                  <a:pt x="2262" y="265"/>
                </a:lnTo>
                <a:lnTo>
                  <a:pt x="2113" y="301"/>
                </a:lnTo>
                <a:lnTo>
                  <a:pt x="1935" y="334"/>
                </a:lnTo>
                <a:lnTo>
                  <a:pt x="1935" y="334"/>
                </a:lnTo>
                <a:lnTo>
                  <a:pt x="1365" y="332"/>
                </a:lnTo>
                <a:lnTo>
                  <a:pt x="1365" y="332"/>
                </a:lnTo>
                <a:lnTo>
                  <a:pt x="1349" y="331"/>
                </a:lnTo>
                <a:lnTo>
                  <a:pt x="1334" y="329"/>
                </a:lnTo>
                <a:lnTo>
                  <a:pt x="1318" y="327"/>
                </a:lnTo>
                <a:lnTo>
                  <a:pt x="1303" y="324"/>
                </a:lnTo>
                <a:lnTo>
                  <a:pt x="1288" y="319"/>
                </a:lnTo>
                <a:lnTo>
                  <a:pt x="1274" y="315"/>
                </a:lnTo>
                <a:lnTo>
                  <a:pt x="1249" y="305"/>
                </a:lnTo>
                <a:lnTo>
                  <a:pt x="1228" y="296"/>
                </a:lnTo>
                <a:lnTo>
                  <a:pt x="1211" y="287"/>
                </a:lnTo>
                <a:lnTo>
                  <a:pt x="1197" y="278"/>
                </a:lnTo>
                <a:lnTo>
                  <a:pt x="859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FBC332C-BF09-4FE4-8508-8BC5C67483AD}"/>
              </a:ext>
            </a:extLst>
          </p:cNvPr>
          <p:cNvGrpSpPr/>
          <p:nvPr/>
        </p:nvGrpSpPr>
        <p:grpSpPr>
          <a:xfrm>
            <a:off x="7854950" y="2728913"/>
            <a:ext cx="246062" cy="447675"/>
            <a:chOff x="7854950" y="2728913"/>
            <a:chExt cx="246062" cy="447675"/>
          </a:xfrm>
        </p:grpSpPr>
        <p:sp>
          <p:nvSpPr>
            <p:cNvPr id="9" name="Line 5">
              <a:extLst>
                <a:ext uri="{FF2B5EF4-FFF2-40B4-BE49-F238E27FC236}">
                  <a16:creationId xmlns:a16="http://schemas.microsoft.com/office/drawing/2014/main" id="{7BEEB1A3-81C6-42FD-8859-1209E5E50E6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981950" y="2820988"/>
              <a:ext cx="0" cy="123825"/>
            </a:xfrm>
            <a:prstGeom prst="line">
              <a:avLst/>
            </a:prstGeom>
            <a:noFill/>
            <a:ln w="17463">
              <a:solidFill>
                <a:srgbClr val="1D428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D3548898-E93E-471A-979D-1C14B2F8C27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6863" y="2728913"/>
              <a:ext cx="127000" cy="111125"/>
            </a:xfrm>
            <a:custGeom>
              <a:avLst/>
              <a:gdLst>
                <a:gd name="T0" fmla="*/ 161 w 161"/>
                <a:gd name="T1" fmla="*/ 140 h 140"/>
                <a:gd name="T2" fmla="*/ 81 w 161"/>
                <a:gd name="T3" fmla="*/ 0 h 140"/>
                <a:gd name="T4" fmla="*/ 0 w 161"/>
                <a:gd name="T5" fmla="*/ 140 h 140"/>
                <a:gd name="T6" fmla="*/ 161 w 161"/>
                <a:gd name="T7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1" h="140">
                  <a:moveTo>
                    <a:pt x="161" y="140"/>
                  </a:moveTo>
                  <a:lnTo>
                    <a:pt x="81" y="0"/>
                  </a:lnTo>
                  <a:lnTo>
                    <a:pt x="0" y="140"/>
                  </a:lnTo>
                  <a:lnTo>
                    <a:pt x="161" y="140"/>
                  </a:lnTo>
                  <a:close/>
                </a:path>
              </a:pathLst>
            </a:custGeom>
            <a:solidFill>
              <a:srgbClr val="1D42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31932DCC-9BA8-46F3-9E9E-EDB81BCC0939}"/>
                </a:ext>
              </a:extLst>
            </p:cNvPr>
            <p:cNvSpPr>
              <a:spLocks/>
            </p:cNvSpPr>
            <p:nvPr/>
          </p:nvSpPr>
          <p:spPr bwMode="auto">
            <a:xfrm>
              <a:off x="7854950" y="2930525"/>
              <a:ext cx="246062" cy="246063"/>
            </a:xfrm>
            <a:custGeom>
              <a:avLst/>
              <a:gdLst>
                <a:gd name="T0" fmla="*/ 310 w 310"/>
                <a:gd name="T1" fmla="*/ 155 h 310"/>
                <a:gd name="T2" fmla="*/ 306 w 310"/>
                <a:gd name="T3" fmla="*/ 186 h 310"/>
                <a:gd name="T4" fmla="*/ 298 w 310"/>
                <a:gd name="T5" fmla="*/ 215 h 310"/>
                <a:gd name="T6" fmla="*/ 284 w 310"/>
                <a:gd name="T7" fmla="*/ 241 h 310"/>
                <a:gd name="T8" fmla="*/ 264 w 310"/>
                <a:gd name="T9" fmla="*/ 265 h 310"/>
                <a:gd name="T10" fmla="*/ 242 w 310"/>
                <a:gd name="T11" fmla="*/ 283 h 310"/>
                <a:gd name="T12" fmla="*/ 215 w 310"/>
                <a:gd name="T13" fmla="*/ 298 h 310"/>
                <a:gd name="T14" fmla="*/ 186 w 310"/>
                <a:gd name="T15" fmla="*/ 307 h 310"/>
                <a:gd name="T16" fmla="*/ 155 w 310"/>
                <a:gd name="T17" fmla="*/ 310 h 310"/>
                <a:gd name="T18" fmla="*/ 140 w 310"/>
                <a:gd name="T19" fmla="*/ 309 h 310"/>
                <a:gd name="T20" fmla="*/ 108 w 310"/>
                <a:gd name="T21" fmla="*/ 302 h 310"/>
                <a:gd name="T22" fmla="*/ 82 w 310"/>
                <a:gd name="T23" fmla="*/ 291 h 310"/>
                <a:gd name="T24" fmla="*/ 57 w 310"/>
                <a:gd name="T25" fmla="*/ 275 h 310"/>
                <a:gd name="T26" fmla="*/ 35 w 310"/>
                <a:gd name="T27" fmla="*/ 253 h 310"/>
                <a:gd name="T28" fmla="*/ 19 w 310"/>
                <a:gd name="T29" fmla="*/ 228 h 310"/>
                <a:gd name="T30" fmla="*/ 7 w 310"/>
                <a:gd name="T31" fmla="*/ 201 h 310"/>
                <a:gd name="T32" fmla="*/ 1 w 310"/>
                <a:gd name="T33" fmla="*/ 171 h 310"/>
                <a:gd name="T34" fmla="*/ 0 w 310"/>
                <a:gd name="T35" fmla="*/ 155 h 310"/>
                <a:gd name="T36" fmla="*/ 3 w 310"/>
                <a:gd name="T37" fmla="*/ 124 h 310"/>
                <a:gd name="T38" fmla="*/ 13 w 310"/>
                <a:gd name="T39" fmla="*/ 95 h 310"/>
                <a:gd name="T40" fmla="*/ 27 w 310"/>
                <a:gd name="T41" fmla="*/ 68 h 310"/>
                <a:gd name="T42" fmla="*/ 45 w 310"/>
                <a:gd name="T43" fmla="*/ 45 h 310"/>
                <a:gd name="T44" fmla="*/ 69 w 310"/>
                <a:gd name="T45" fmla="*/ 26 h 310"/>
                <a:gd name="T46" fmla="*/ 94 w 310"/>
                <a:gd name="T47" fmla="*/ 12 h 310"/>
                <a:gd name="T48" fmla="*/ 124 w 310"/>
                <a:gd name="T49" fmla="*/ 3 h 310"/>
                <a:gd name="T50" fmla="*/ 155 w 310"/>
                <a:gd name="T51" fmla="*/ 0 h 310"/>
                <a:gd name="T52" fmla="*/ 171 w 310"/>
                <a:gd name="T53" fmla="*/ 1 h 310"/>
                <a:gd name="T54" fmla="*/ 201 w 310"/>
                <a:gd name="T55" fmla="*/ 7 h 310"/>
                <a:gd name="T56" fmla="*/ 229 w 310"/>
                <a:gd name="T57" fmla="*/ 18 h 310"/>
                <a:gd name="T58" fmla="*/ 254 w 310"/>
                <a:gd name="T59" fmla="*/ 36 h 310"/>
                <a:gd name="T60" fmla="*/ 274 w 310"/>
                <a:gd name="T61" fmla="*/ 56 h 310"/>
                <a:gd name="T62" fmla="*/ 291 w 310"/>
                <a:gd name="T63" fmla="*/ 81 h 310"/>
                <a:gd name="T64" fmla="*/ 303 w 310"/>
                <a:gd name="T65" fmla="*/ 109 h 310"/>
                <a:gd name="T66" fmla="*/ 309 w 310"/>
                <a:gd name="T67" fmla="*/ 139 h 310"/>
                <a:gd name="T68" fmla="*/ 310 w 310"/>
                <a:gd name="T69" fmla="*/ 155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0" h="310">
                  <a:moveTo>
                    <a:pt x="310" y="155"/>
                  </a:moveTo>
                  <a:lnTo>
                    <a:pt x="310" y="155"/>
                  </a:lnTo>
                  <a:lnTo>
                    <a:pt x="309" y="171"/>
                  </a:lnTo>
                  <a:lnTo>
                    <a:pt x="306" y="186"/>
                  </a:lnTo>
                  <a:lnTo>
                    <a:pt x="303" y="201"/>
                  </a:lnTo>
                  <a:lnTo>
                    <a:pt x="298" y="215"/>
                  </a:lnTo>
                  <a:lnTo>
                    <a:pt x="291" y="228"/>
                  </a:lnTo>
                  <a:lnTo>
                    <a:pt x="284" y="241"/>
                  </a:lnTo>
                  <a:lnTo>
                    <a:pt x="274" y="253"/>
                  </a:lnTo>
                  <a:lnTo>
                    <a:pt x="264" y="265"/>
                  </a:lnTo>
                  <a:lnTo>
                    <a:pt x="254" y="275"/>
                  </a:lnTo>
                  <a:lnTo>
                    <a:pt x="242" y="283"/>
                  </a:lnTo>
                  <a:lnTo>
                    <a:pt x="229" y="291"/>
                  </a:lnTo>
                  <a:lnTo>
                    <a:pt x="215" y="298"/>
                  </a:lnTo>
                  <a:lnTo>
                    <a:pt x="201" y="302"/>
                  </a:lnTo>
                  <a:lnTo>
                    <a:pt x="186" y="307"/>
                  </a:lnTo>
                  <a:lnTo>
                    <a:pt x="171" y="309"/>
                  </a:lnTo>
                  <a:lnTo>
                    <a:pt x="155" y="310"/>
                  </a:lnTo>
                  <a:lnTo>
                    <a:pt x="155" y="310"/>
                  </a:lnTo>
                  <a:lnTo>
                    <a:pt x="140" y="309"/>
                  </a:lnTo>
                  <a:lnTo>
                    <a:pt x="124" y="307"/>
                  </a:lnTo>
                  <a:lnTo>
                    <a:pt x="108" y="302"/>
                  </a:lnTo>
                  <a:lnTo>
                    <a:pt x="94" y="298"/>
                  </a:lnTo>
                  <a:lnTo>
                    <a:pt x="82" y="291"/>
                  </a:lnTo>
                  <a:lnTo>
                    <a:pt x="69" y="283"/>
                  </a:lnTo>
                  <a:lnTo>
                    <a:pt x="57" y="275"/>
                  </a:lnTo>
                  <a:lnTo>
                    <a:pt x="45" y="265"/>
                  </a:lnTo>
                  <a:lnTo>
                    <a:pt x="35" y="253"/>
                  </a:lnTo>
                  <a:lnTo>
                    <a:pt x="27" y="241"/>
                  </a:lnTo>
                  <a:lnTo>
                    <a:pt x="19" y="228"/>
                  </a:lnTo>
                  <a:lnTo>
                    <a:pt x="13" y="215"/>
                  </a:lnTo>
                  <a:lnTo>
                    <a:pt x="7" y="201"/>
                  </a:lnTo>
                  <a:lnTo>
                    <a:pt x="3" y="186"/>
                  </a:lnTo>
                  <a:lnTo>
                    <a:pt x="1" y="171"/>
                  </a:lnTo>
                  <a:lnTo>
                    <a:pt x="0" y="155"/>
                  </a:lnTo>
                  <a:lnTo>
                    <a:pt x="0" y="155"/>
                  </a:lnTo>
                  <a:lnTo>
                    <a:pt x="1" y="139"/>
                  </a:lnTo>
                  <a:lnTo>
                    <a:pt x="3" y="124"/>
                  </a:lnTo>
                  <a:lnTo>
                    <a:pt x="7" y="109"/>
                  </a:lnTo>
                  <a:lnTo>
                    <a:pt x="13" y="95"/>
                  </a:lnTo>
                  <a:lnTo>
                    <a:pt x="19" y="81"/>
                  </a:lnTo>
                  <a:lnTo>
                    <a:pt x="27" y="68"/>
                  </a:lnTo>
                  <a:lnTo>
                    <a:pt x="35" y="56"/>
                  </a:lnTo>
                  <a:lnTo>
                    <a:pt x="45" y="45"/>
                  </a:lnTo>
                  <a:lnTo>
                    <a:pt x="57" y="36"/>
                  </a:lnTo>
                  <a:lnTo>
                    <a:pt x="69" y="26"/>
                  </a:lnTo>
                  <a:lnTo>
                    <a:pt x="82" y="18"/>
                  </a:lnTo>
                  <a:lnTo>
                    <a:pt x="94" y="12"/>
                  </a:lnTo>
                  <a:lnTo>
                    <a:pt x="108" y="7"/>
                  </a:lnTo>
                  <a:lnTo>
                    <a:pt x="124" y="3"/>
                  </a:lnTo>
                  <a:lnTo>
                    <a:pt x="140" y="1"/>
                  </a:lnTo>
                  <a:lnTo>
                    <a:pt x="155" y="0"/>
                  </a:lnTo>
                  <a:lnTo>
                    <a:pt x="155" y="0"/>
                  </a:lnTo>
                  <a:lnTo>
                    <a:pt x="171" y="1"/>
                  </a:lnTo>
                  <a:lnTo>
                    <a:pt x="186" y="3"/>
                  </a:lnTo>
                  <a:lnTo>
                    <a:pt x="201" y="7"/>
                  </a:lnTo>
                  <a:lnTo>
                    <a:pt x="215" y="12"/>
                  </a:lnTo>
                  <a:lnTo>
                    <a:pt x="229" y="18"/>
                  </a:lnTo>
                  <a:lnTo>
                    <a:pt x="242" y="26"/>
                  </a:lnTo>
                  <a:lnTo>
                    <a:pt x="254" y="36"/>
                  </a:lnTo>
                  <a:lnTo>
                    <a:pt x="264" y="45"/>
                  </a:lnTo>
                  <a:lnTo>
                    <a:pt x="274" y="56"/>
                  </a:lnTo>
                  <a:lnTo>
                    <a:pt x="284" y="68"/>
                  </a:lnTo>
                  <a:lnTo>
                    <a:pt x="291" y="81"/>
                  </a:lnTo>
                  <a:lnTo>
                    <a:pt x="298" y="95"/>
                  </a:lnTo>
                  <a:lnTo>
                    <a:pt x="303" y="109"/>
                  </a:lnTo>
                  <a:lnTo>
                    <a:pt x="306" y="124"/>
                  </a:lnTo>
                  <a:lnTo>
                    <a:pt x="309" y="139"/>
                  </a:lnTo>
                  <a:lnTo>
                    <a:pt x="310" y="155"/>
                  </a:lnTo>
                  <a:lnTo>
                    <a:pt x="310" y="155"/>
                  </a:lnTo>
                  <a:close/>
                </a:path>
              </a:pathLst>
            </a:custGeom>
            <a:solidFill>
              <a:srgbClr val="1D42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3" name="Rectangle 8">
            <a:extLst>
              <a:ext uri="{FF2B5EF4-FFF2-40B4-BE49-F238E27FC236}">
                <a16:creationId xmlns:a16="http://schemas.microsoft.com/office/drawing/2014/main" id="{9ADFD94D-00B9-4DAC-8ED1-5AD60B856E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6457" y="2909888"/>
            <a:ext cx="110607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 Narrow  Bold" charset="0"/>
              </a:rPr>
              <a:t>1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8ECDD126-E8AB-4AFD-A668-9C995934E665}"/>
              </a:ext>
            </a:extLst>
          </p:cNvPr>
          <p:cNvGrpSpPr/>
          <p:nvPr/>
        </p:nvGrpSpPr>
        <p:grpSpPr>
          <a:xfrm>
            <a:off x="8437563" y="2063750"/>
            <a:ext cx="246062" cy="439738"/>
            <a:chOff x="8437563" y="2063750"/>
            <a:chExt cx="246062" cy="439738"/>
          </a:xfrm>
        </p:grpSpPr>
        <p:sp>
          <p:nvSpPr>
            <p:cNvPr id="14" name="Line 9">
              <a:extLst>
                <a:ext uri="{FF2B5EF4-FFF2-40B4-BE49-F238E27FC236}">
                  <a16:creationId xmlns:a16="http://schemas.microsoft.com/office/drawing/2014/main" id="{B186D8AE-43AA-4AAC-8A03-5F9C21D64C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61388" y="2301875"/>
              <a:ext cx="0" cy="111125"/>
            </a:xfrm>
            <a:prstGeom prst="line">
              <a:avLst/>
            </a:prstGeom>
            <a:noFill/>
            <a:ln w="17463">
              <a:solidFill>
                <a:srgbClr val="43B0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CBBA6EEB-EA93-4575-9BD6-A886A0AB8321}"/>
                </a:ext>
              </a:extLst>
            </p:cNvPr>
            <p:cNvSpPr>
              <a:spLocks/>
            </p:cNvSpPr>
            <p:nvPr/>
          </p:nvSpPr>
          <p:spPr bwMode="auto">
            <a:xfrm>
              <a:off x="8497888" y="2393950"/>
              <a:ext cx="128587" cy="109538"/>
            </a:xfrm>
            <a:custGeom>
              <a:avLst/>
              <a:gdLst>
                <a:gd name="T0" fmla="*/ 0 w 162"/>
                <a:gd name="T1" fmla="*/ 0 h 138"/>
                <a:gd name="T2" fmla="*/ 81 w 162"/>
                <a:gd name="T3" fmla="*/ 138 h 138"/>
                <a:gd name="T4" fmla="*/ 162 w 162"/>
                <a:gd name="T5" fmla="*/ 0 h 138"/>
                <a:gd name="T6" fmla="*/ 0 w 162"/>
                <a:gd name="T7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2" h="138">
                  <a:moveTo>
                    <a:pt x="0" y="0"/>
                  </a:moveTo>
                  <a:lnTo>
                    <a:pt x="81" y="138"/>
                  </a:lnTo>
                  <a:lnTo>
                    <a:pt x="1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B0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E135E346-3052-4C33-9962-4B6FEEBCD94E}"/>
                </a:ext>
              </a:extLst>
            </p:cNvPr>
            <p:cNvSpPr>
              <a:spLocks/>
            </p:cNvSpPr>
            <p:nvPr/>
          </p:nvSpPr>
          <p:spPr bwMode="auto">
            <a:xfrm>
              <a:off x="8437563" y="2063750"/>
              <a:ext cx="246062" cy="246063"/>
            </a:xfrm>
            <a:custGeom>
              <a:avLst/>
              <a:gdLst>
                <a:gd name="T0" fmla="*/ 310 w 310"/>
                <a:gd name="T1" fmla="*/ 155 h 310"/>
                <a:gd name="T2" fmla="*/ 307 w 310"/>
                <a:gd name="T3" fmla="*/ 186 h 310"/>
                <a:gd name="T4" fmla="*/ 297 w 310"/>
                <a:gd name="T5" fmla="*/ 215 h 310"/>
                <a:gd name="T6" fmla="*/ 283 w 310"/>
                <a:gd name="T7" fmla="*/ 242 h 310"/>
                <a:gd name="T8" fmla="*/ 265 w 310"/>
                <a:gd name="T9" fmla="*/ 265 h 310"/>
                <a:gd name="T10" fmla="*/ 241 w 310"/>
                <a:gd name="T11" fmla="*/ 284 h 310"/>
                <a:gd name="T12" fmla="*/ 215 w 310"/>
                <a:gd name="T13" fmla="*/ 298 h 310"/>
                <a:gd name="T14" fmla="*/ 186 w 310"/>
                <a:gd name="T15" fmla="*/ 307 h 310"/>
                <a:gd name="T16" fmla="*/ 155 w 310"/>
                <a:gd name="T17" fmla="*/ 310 h 310"/>
                <a:gd name="T18" fmla="*/ 139 w 310"/>
                <a:gd name="T19" fmla="*/ 310 h 310"/>
                <a:gd name="T20" fmla="*/ 109 w 310"/>
                <a:gd name="T21" fmla="*/ 304 h 310"/>
                <a:gd name="T22" fmla="*/ 81 w 310"/>
                <a:gd name="T23" fmla="*/ 292 h 310"/>
                <a:gd name="T24" fmla="*/ 56 w 310"/>
                <a:gd name="T25" fmla="*/ 276 h 310"/>
                <a:gd name="T26" fmla="*/ 35 w 310"/>
                <a:gd name="T27" fmla="*/ 254 h 310"/>
                <a:gd name="T28" fmla="*/ 18 w 310"/>
                <a:gd name="T29" fmla="*/ 229 h 310"/>
                <a:gd name="T30" fmla="*/ 6 w 310"/>
                <a:gd name="T31" fmla="*/ 201 h 310"/>
                <a:gd name="T32" fmla="*/ 0 w 310"/>
                <a:gd name="T33" fmla="*/ 171 h 310"/>
                <a:gd name="T34" fmla="*/ 0 w 310"/>
                <a:gd name="T35" fmla="*/ 155 h 310"/>
                <a:gd name="T36" fmla="*/ 3 w 310"/>
                <a:gd name="T37" fmla="*/ 124 h 310"/>
                <a:gd name="T38" fmla="*/ 12 w 310"/>
                <a:gd name="T39" fmla="*/ 95 h 310"/>
                <a:gd name="T40" fmla="*/ 26 w 310"/>
                <a:gd name="T41" fmla="*/ 69 h 310"/>
                <a:gd name="T42" fmla="*/ 45 w 310"/>
                <a:gd name="T43" fmla="*/ 47 h 310"/>
                <a:gd name="T44" fmla="*/ 68 w 310"/>
                <a:gd name="T45" fmla="*/ 27 h 310"/>
                <a:gd name="T46" fmla="*/ 95 w 310"/>
                <a:gd name="T47" fmla="*/ 13 h 310"/>
                <a:gd name="T48" fmla="*/ 124 w 310"/>
                <a:gd name="T49" fmla="*/ 4 h 310"/>
                <a:gd name="T50" fmla="*/ 155 w 310"/>
                <a:gd name="T51" fmla="*/ 0 h 310"/>
                <a:gd name="T52" fmla="*/ 170 w 310"/>
                <a:gd name="T53" fmla="*/ 1 h 310"/>
                <a:gd name="T54" fmla="*/ 201 w 310"/>
                <a:gd name="T55" fmla="*/ 8 h 310"/>
                <a:gd name="T56" fmla="*/ 228 w 310"/>
                <a:gd name="T57" fmla="*/ 20 h 310"/>
                <a:gd name="T58" fmla="*/ 253 w 310"/>
                <a:gd name="T59" fmla="*/ 36 h 310"/>
                <a:gd name="T60" fmla="*/ 274 w 310"/>
                <a:gd name="T61" fmla="*/ 57 h 310"/>
                <a:gd name="T62" fmla="*/ 290 w 310"/>
                <a:gd name="T63" fmla="*/ 82 h 310"/>
                <a:gd name="T64" fmla="*/ 302 w 310"/>
                <a:gd name="T65" fmla="*/ 110 h 310"/>
                <a:gd name="T66" fmla="*/ 309 w 310"/>
                <a:gd name="T67" fmla="*/ 140 h 310"/>
                <a:gd name="T68" fmla="*/ 310 w 310"/>
                <a:gd name="T69" fmla="*/ 155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0" h="310">
                  <a:moveTo>
                    <a:pt x="310" y="155"/>
                  </a:moveTo>
                  <a:lnTo>
                    <a:pt x="310" y="155"/>
                  </a:lnTo>
                  <a:lnTo>
                    <a:pt x="309" y="171"/>
                  </a:lnTo>
                  <a:lnTo>
                    <a:pt x="307" y="186"/>
                  </a:lnTo>
                  <a:lnTo>
                    <a:pt x="302" y="201"/>
                  </a:lnTo>
                  <a:lnTo>
                    <a:pt x="297" y="215"/>
                  </a:lnTo>
                  <a:lnTo>
                    <a:pt x="290" y="229"/>
                  </a:lnTo>
                  <a:lnTo>
                    <a:pt x="283" y="242"/>
                  </a:lnTo>
                  <a:lnTo>
                    <a:pt x="274" y="254"/>
                  </a:lnTo>
                  <a:lnTo>
                    <a:pt x="265" y="265"/>
                  </a:lnTo>
                  <a:lnTo>
                    <a:pt x="253" y="276"/>
                  </a:lnTo>
                  <a:lnTo>
                    <a:pt x="241" y="284"/>
                  </a:lnTo>
                  <a:lnTo>
                    <a:pt x="228" y="292"/>
                  </a:lnTo>
                  <a:lnTo>
                    <a:pt x="215" y="298"/>
                  </a:lnTo>
                  <a:lnTo>
                    <a:pt x="201" y="304"/>
                  </a:lnTo>
                  <a:lnTo>
                    <a:pt x="186" y="307"/>
                  </a:lnTo>
                  <a:lnTo>
                    <a:pt x="170" y="310"/>
                  </a:lnTo>
                  <a:lnTo>
                    <a:pt x="155" y="310"/>
                  </a:lnTo>
                  <a:lnTo>
                    <a:pt x="155" y="310"/>
                  </a:lnTo>
                  <a:lnTo>
                    <a:pt x="139" y="310"/>
                  </a:lnTo>
                  <a:lnTo>
                    <a:pt x="124" y="307"/>
                  </a:lnTo>
                  <a:lnTo>
                    <a:pt x="109" y="304"/>
                  </a:lnTo>
                  <a:lnTo>
                    <a:pt x="95" y="298"/>
                  </a:lnTo>
                  <a:lnTo>
                    <a:pt x="81" y="292"/>
                  </a:lnTo>
                  <a:lnTo>
                    <a:pt x="68" y="284"/>
                  </a:lnTo>
                  <a:lnTo>
                    <a:pt x="56" y="276"/>
                  </a:lnTo>
                  <a:lnTo>
                    <a:pt x="45" y="265"/>
                  </a:lnTo>
                  <a:lnTo>
                    <a:pt x="35" y="254"/>
                  </a:lnTo>
                  <a:lnTo>
                    <a:pt x="26" y="242"/>
                  </a:lnTo>
                  <a:lnTo>
                    <a:pt x="18" y="229"/>
                  </a:lnTo>
                  <a:lnTo>
                    <a:pt x="12" y="215"/>
                  </a:lnTo>
                  <a:lnTo>
                    <a:pt x="6" y="201"/>
                  </a:lnTo>
                  <a:lnTo>
                    <a:pt x="3" y="186"/>
                  </a:lnTo>
                  <a:lnTo>
                    <a:pt x="0" y="171"/>
                  </a:lnTo>
                  <a:lnTo>
                    <a:pt x="0" y="155"/>
                  </a:lnTo>
                  <a:lnTo>
                    <a:pt x="0" y="155"/>
                  </a:lnTo>
                  <a:lnTo>
                    <a:pt x="0" y="140"/>
                  </a:lnTo>
                  <a:lnTo>
                    <a:pt x="3" y="124"/>
                  </a:lnTo>
                  <a:lnTo>
                    <a:pt x="6" y="110"/>
                  </a:lnTo>
                  <a:lnTo>
                    <a:pt x="12" y="95"/>
                  </a:lnTo>
                  <a:lnTo>
                    <a:pt x="18" y="82"/>
                  </a:lnTo>
                  <a:lnTo>
                    <a:pt x="26" y="69"/>
                  </a:lnTo>
                  <a:lnTo>
                    <a:pt x="35" y="57"/>
                  </a:lnTo>
                  <a:lnTo>
                    <a:pt x="45" y="47"/>
                  </a:lnTo>
                  <a:lnTo>
                    <a:pt x="56" y="36"/>
                  </a:lnTo>
                  <a:lnTo>
                    <a:pt x="68" y="27"/>
                  </a:lnTo>
                  <a:lnTo>
                    <a:pt x="81" y="20"/>
                  </a:lnTo>
                  <a:lnTo>
                    <a:pt x="95" y="13"/>
                  </a:lnTo>
                  <a:lnTo>
                    <a:pt x="109" y="8"/>
                  </a:lnTo>
                  <a:lnTo>
                    <a:pt x="124" y="4"/>
                  </a:lnTo>
                  <a:lnTo>
                    <a:pt x="139" y="1"/>
                  </a:lnTo>
                  <a:lnTo>
                    <a:pt x="155" y="0"/>
                  </a:lnTo>
                  <a:lnTo>
                    <a:pt x="155" y="0"/>
                  </a:lnTo>
                  <a:lnTo>
                    <a:pt x="170" y="1"/>
                  </a:lnTo>
                  <a:lnTo>
                    <a:pt x="186" y="4"/>
                  </a:lnTo>
                  <a:lnTo>
                    <a:pt x="201" y="8"/>
                  </a:lnTo>
                  <a:lnTo>
                    <a:pt x="215" y="13"/>
                  </a:lnTo>
                  <a:lnTo>
                    <a:pt x="228" y="20"/>
                  </a:lnTo>
                  <a:lnTo>
                    <a:pt x="241" y="27"/>
                  </a:lnTo>
                  <a:lnTo>
                    <a:pt x="253" y="36"/>
                  </a:lnTo>
                  <a:lnTo>
                    <a:pt x="265" y="47"/>
                  </a:lnTo>
                  <a:lnTo>
                    <a:pt x="274" y="57"/>
                  </a:lnTo>
                  <a:lnTo>
                    <a:pt x="283" y="69"/>
                  </a:lnTo>
                  <a:lnTo>
                    <a:pt x="290" y="82"/>
                  </a:lnTo>
                  <a:lnTo>
                    <a:pt x="297" y="95"/>
                  </a:lnTo>
                  <a:lnTo>
                    <a:pt x="302" y="110"/>
                  </a:lnTo>
                  <a:lnTo>
                    <a:pt x="307" y="124"/>
                  </a:lnTo>
                  <a:lnTo>
                    <a:pt x="309" y="140"/>
                  </a:lnTo>
                  <a:lnTo>
                    <a:pt x="310" y="155"/>
                  </a:lnTo>
                  <a:lnTo>
                    <a:pt x="310" y="155"/>
                  </a:lnTo>
                  <a:close/>
                </a:path>
              </a:pathLst>
            </a:custGeom>
            <a:solidFill>
              <a:srgbClr val="43B0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7" name="Rectangle 12">
            <a:extLst>
              <a:ext uri="{FF2B5EF4-FFF2-40B4-BE49-F238E27FC236}">
                <a16:creationId xmlns:a16="http://schemas.microsoft.com/office/drawing/2014/main" id="{F18EC93A-47B5-4BE1-B175-D2AEA718B3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97888" y="2040587"/>
            <a:ext cx="110607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 Narrow  Bold" charset="0"/>
              </a:rPr>
              <a:t>3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6FB92FD7-555D-482D-8BAC-0EC010877A36}"/>
              </a:ext>
            </a:extLst>
          </p:cNvPr>
          <p:cNvGrpSpPr/>
          <p:nvPr/>
        </p:nvGrpSpPr>
        <p:grpSpPr>
          <a:xfrm>
            <a:off x="9518650" y="2551113"/>
            <a:ext cx="442912" cy="246063"/>
            <a:chOff x="9518650" y="2551113"/>
            <a:chExt cx="442912" cy="246063"/>
          </a:xfrm>
        </p:grpSpPr>
        <p:sp>
          <p:nvSpPr>
            <p:cNvPr id="18" name="Line 13">
              <a:extLst>
                <a:ext uri="{FF2B5EF4-FFF2-40B4-BE49-F238E27FC236}">
                  <a16:creationId xmlns:a16="http://schemas.microsoft.com/office/drawing/2014/main" id="{7476CD3C-ED9E-40B2-B29F-09818911181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610725" y="2667000"/>
              <a:ext cx="107950" cy="0"/>
            </a:xfrm>
            <a:prstGeom prst="line">
              <a:avLst/>
            </a:prstGeom>
            <a:noFill/>
            <a:ln w="17463">
              <a:solidFill>
                <a:srgbClr val="EA7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1763C2A9-26E2-4750-93BA-3016E45F38F4}"/>
                </a:ext>
              </a:extLst>
            </p:cNvPr>
            <p:cNvSpPr>
              <a:spLocks/>
            </p:cNvSpPr>
            <p:nvPr/>
          </p:nvSpPr>
          <p:spPr bwMode="auto">
            <a:xfrm>
              <a:off x="9518650" y="2603500"/>
              <a:ext cx="111125" cy="127000"/>
            </a:xfrm>
            <a:custGeom>
              <a:avLst/>
              <a:gdLst>
                <a:gd name="T0" fmla="*/ 139 w 139"/>
                <a:gd name="T1" fmla="*/ 0 h 161"/>
                <a:gd name="T2" fmla="*/ 0 w 139"/>
                <a:gd name="T3" fmla="*/ 81 h 161"/>
                <a:gd name="T4" fmla="*/ 139 w 139"/>
                <a:gd name="T5" fmla="*/ 161 h 161"/>
                <a:gd name="T6" fmla="*/ 139 w 139"/>
                <a:gd name="T7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9" h="161">
                  <a:moveTo>
                    <a:pt x="139" y="0"/>
                  </a:moveTo>
                  <a:lnTo>
                    <a:pt x="0" y="81"/>
                  </a:lnTo>
                  <a:lnTo>
                    <a:pt x="139" y="161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EA7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337DCBBE-4FC9-4906-8648-9390B20512AE}"/>
                </a:ext>
              </a:extLst>
            </p:cNvPr>
            <p:cNvSpPr>
              <a:spLocks/>
            </p:cNvSpPr>
            <p:nvPr/>
          </p:nvSpPr>
          <p:spPr bwMode="auto">
            <a:xfrm>
              <a:off x="9715500" y="2551113"/>
              <a:ext cx="246062" cy="246063"/>
            </a:xfrm>
            <a:custGeom>
              <a:avLst/>
              <a:gdLst>
                <a:gd name="T0" fmla="*/ 310 w 310"/>
                <a:gd name="T1" fmla="*/ 154 h 309"/>
                <a:gd name="T2" fmla="*/ 307 w 310"/>
                <a:gd name="T3" fmla="*/ 186 h 309"/>
                <a:gd name="T4" fmla="*/ 298 w 310"/>
                <a:gd name="T5" fmla="*/ 215 h 309"/>
                <a:gd name="T6" fmla="*/ 284 w 310"/>
                <a:gd name="T7" fmla="*/ 241 h 309"/>
                <a:gd name="T8" fmla="*/ 265 w 310"/>
                <a:gd name="T9" fmla="*/ 263 h 309"/>
                <a:gd name="T10" fmla="*/ 242 w 310"/>
                <a:gd name="T11" fmla="*/ 283 h 309"/>
                <a:gd name="T12" fmla="*/ 215 w 310"/>
                <a:gd name="T13" fmla="*/ 297 h 309"/>
                <a:gd name="T14" fmla="*/ 186 w 310"/>
                <a:gd name="T15" fmla="*/ 306 h 309"/>
                <a:gd name="T16" fmla="*/ 155 w 310"/>
                <a:gd name="T17" fmla="*/ 309 h 309"/>
                <a:gd name="T18" fmla="*/ 139 w 310"/>
                <a:gd name="T19" fmla="*/ 308 h 309"/>
                <a:gd name="T20" fmla="*/ 109 w 310"/>
                <a:gd name="T21" fmla="*/ 302 h 309"/>
                <a:gd name="T22" fmla="*/ 81 w 310"/>
                <a:gd name="T23" fmla="*/ 290 h 309"/>
                <a:gd name="T24" fmla="*/ 57 w 310"/>
                <a:gd name="T25" fmla="*/ 274 h 309"/>
                <a:gd name="T26" fmla="*/ 35 w 310"/>
                <a:gd name="T27" fmla="*/ 252 h 309"/>
                <a:gd name="T28" fmla="*/ 18 w 310"/>
                <a:gd name="T29" fmla="*/ 228 h 309"/>
                <a:gd name="T30" fmla="*/ 7 w 310"/>
                <a:gd name="T31" fmla="*/ 200 h 309"/>
                <a:gd name="T32" fmla="*/ 1 w 310"/>
                <a:gd name="T33" fmla="*/ 170 h 309"/>
                <a:gd name="T34" fmla="*/ 0 w 310"/>
                <a:gd name="T35" fmla="*/ 154 h 309"/>
                <a:gd name="T36" fmla="*/ 3 w 310"/>
                <a:gd name="T37" fmla="*/ 123 h 309"/>
                <a:gd name="T38" fmla="*/ 12 w 310"/>
                <a:gd name="T39" fmla="*/ 94 h 309"/>
                <a:gd name="T40" fmla="*/ 27 w 310"/>
                <a:gd name="T41" fmla="*/ 67 h 309"/>
                <a:gd name="T42" fmla="*/ 45 w 310"/>
                <a:gd name="T43" fmla="*/ 45 h 309"/>
                <a:gd name="T44" fmla="*/ 69 w 310"/>
                <a:gd name="T45" fmla="*/ 25 h 309"/>
                <a:gd name="T46" fmla="*/ 95 w 310"/>
                <a:gd name="T47" fmla="*/ 11 h 309"/>
                <a:gd name="T48" fmla="*/ 124 w 310"/>
                <a:gd name="T49" fmla="*/ 2 h 309"/>
                <a:gd name="T50" fmla="*/ 155 w 310"/>
                <a:gd name="T51" fmla="*/ 0 h 309"/>
                <a:gd name="T52" fmla="*/ 171 w 310"/>
                <a:gd name="T53" fmla="*/ 0 h 309"/>
                <a:gd name="T54" fmla="*/ 201 w 310"/>
                <a:gd name="T55" fmla="*/ 6 h 309"/>
                <a:gd name="T56" fmla="*/ 229 w 310"/>
                <a:gd name="T57" fmla="*/ 18 h 309"/>
                <a:gd name="T58" fmla="*/ 254 w 310"/>
                <a:gd name="T59" fmla="*/ 34 h 309"/>
                <a:gd name="T60" fmla="*/ 274 w 310"/>
                <a:gd name="T61" fmla="*/ 56 h 309"/>
                <a:gd name="T62" fmla="*/ 292 w 310"/>
                <a:gd name="T63" fmla="*/ 80 h 309"/>
                <a:gd name="T64" fmla="*/ 303 w 310"/>
                <a:gd name="T65" fmla="*/ 108 h 309"/>
                <a:gd name="T66" fmla="*/ 309 w 310"/>
                <a:gd name="T67" fmla="*/ 138 h 309"/>
                <a:gd name="T68" fmla="*/ 310 w 310"/>
                <a:gd name="T69" fmla="*/ 154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0" h="309">
                  <a:moveTo>
                    <a:pt x="310" y="154"/>
                  </a:moveTo>
                  <a:lnTo>
                    <a:pt x="310" y="154"/>
                  </a:lnTo>
                  <a:lnTo>
                    <a:pt x="309" y="170"/>
                  </a:lnTo>
                  <a:lnTo>
                    <a:pt x="307" y="186"/>
                  </a:lnTo>
                  <a:lnTo>
                    <a:pt x="303" y="200"/>
                  </a:lnTo>
                  <a:lnTo>
                    <a:pt x="298" y="215"/>
                  </a:lnTo>
                  <a:lnTo>
                    <a:pt x="292" y="228"/>
                  </a:lnTo>
                  <a:lnTo>
                    <a:pt x="284" y="241"/>
                  </a:lnTo>
                  <a:lnTo>
                    <a:pt x="274" y="252"/>
                  </a:lnTo>
                  <a:lnTo>
                    <a:pt x="265" y="263"/>
                  </a:lnTo>
                  <a:lnTo>
                    <a:pt x="254" y="274"/>
                  </a:lnTo>
                  <a:lnTo>
                    <a:pt x="242" y="283"/>
                  </a:lnTo>
                  <a:lnTo>
                    <a:pt x="229" y="290"/>
                  </a:lnTo>
                  <a:lnTo>
                    <a:pt x="215" y="297"/>
                  </a:lnTo>
                  <a:lnTo>
                    <a:pt x="201" y="302"/>
                  </a:lnTo>
                  <a:lnTo>
                    <a:pt x="186" y="306"/>
                  </a:lnTo>
                  <a:lnTo>
                    <a:pt x="171" y="308"/>
                  </a:lnTo>
                  <a:lnTo>
                    <a:pt x="155" y="309"/>
                  </a:lnTo>
                  <a:lnTo>
                    <a:pt x="155" y="309"/>
                  </a:lnTo>
                  <a:lnTo>
                    <a:pt x="139" y="308"/>
                  </a:lnTo>
                  <a:lnTo>
                    <a:pt x="124" y="306"/>
                  </a:lnTo>
                  <a:lnTo>
                    <a:pt x="109" y="302"/>
                  </a:lnTo>
                  <a:lnTo>
                    <a:pt x="95" y="297"/>
                  </a:lnTo>
                  <a:lnTo>
                    <a:pt x="81" y="290"/>
                  </a:lnTo>
                  <a:lnTo>
                    <a:pt x="69" y="283"/>
                  </a:lnTo>
                  <a:lnTo>
                    <a:pt x="57" y="274"/>
                  </a:lnTo>
                  <a:lnTo>
                    <a:pt x="45" y="263"/>
                  </a:lnTo>
                  <a:lnTo>
                    <a:pt x="35" y="252"/>
                  </a:lnTo>
                  <a:lnTo>
                    <a:pt x="27" y="241"/>
                  </a:lnTo>
                  <a:lnTo>
                    <a:pt x="18" y="228"/>
                  </a:lnTo>
                  <a:lnTo>
                    <a:pt x="12" y="215"/>
                  </a:lnTo>
                  <a:lnTo>
                    <a:pt x="7" y="200"/>
                  </a:lnTo>
                  <a:lnTo>
                    <a:pt x="3" y="186"/>
                  </a:lnTo>
                  <a:lnTo>
                    <a:pt x="1" y="170"/>
                  </a:lnTo>
                  <a:lnTo>
                    <a:pt x="0" y="154"/>
                  </a:lnTo>
                  <a:lnTo>
                    <a:pt x="0" y="154"/>
                  </a:lnTo>
                  <a:lnTo>
                    <a:pt x="1" y="138"/>
                  </a:lnTo>
                  <a:lnTo>
                    <a:pt x="3" y="123"/>
                  </a:lnTo>
                  <a:lnTo>
                    <a:pt x="7" y="108"/>
                  </a:lnTo>
                  <a:lnTo>
                    <a:pt x="12" y="94"/>
                  </a:lnTo>
                  <a:lnTo>
                    <a:pt x="18" y="80"/>
                  </a:lnTo>
                  <a:lnTo>
                    <a:pt x="27" y="67"/>
                  </a:lnTo>
                  <a:lnTo>
                    <a:pt x="35" y="56"/>
                  </a:lnTo>
                  <a:lnTo>
                    <a:pt x="45" y="45"/>
                  </a:lnTo>
                  <a:lnTo>
                    <a:pt x="57" y="34"/>
                  </a:lnTo>
                  <a:lnTo>
                    <a:pt x="69" y="25"/>
                  </a:lnTo>
                  <a:lnTo>
                    <a:pt x="81" y="18"/>
                  </a:lnTo>
                  <a:lnTo>
                    <a:pt x="95" y="11"/>
                  </a:lnTo>
                  <a:lnTo>
                    <a:pt x="109" y="6"/>
                  </a:lnTo>
                  <a:lnTo>
                    <a:pt x="124" y="2"/>
                  </a:lnTo>
                  <a:lnTo>
                    <a:pt x="139" y="0"/>
                  </a:lnTo>
                  <a:lnTo>
                    <a:pt x="155" y="0"/>
                  </a:lnTo>
                  <a:lnTo>
                    <a:pt x="155" y="0"/>
                  </a:lnTo>
                  <a:lnTo>
                    <a:pt x="171" y="0"/>
                  </a:lnTo>
                  <a:lnTo>
                    <a:pt x="186" y="2"/>
                  </a:lnTo>
                  <a:lnTo>
                    <a:pt x="201" y="6"/>
                  </a:lnTo>
                  <a:lnTo>
                    <a:pt x="215" y="11"/>
                  </a:lnTo>
                  <a:lnTo>
                    <a:pt x="229" y="18"/>
                  </a:lnTo>
                  <a:lnTo>
                    <a:pt x="242" y="25"/>
                  </a:lnTo>
                  <a:lnTo>
                    <a:pt x="254" y="34"/>
                  </a:lnTo>
                  <a:lnTo>
                    <a:pt x="265" y="45"/>
                  </a:lnTo>
                  <a:lnTo>
                    <a:pt x="274" y="56"/>
                  </a:lnTo>
                  <a:lnTo>
                    <a:pt x="284" y="67"/>
                  </a:lnTo>
                  <a:lnTo>
                    <a:pt x="292" y="80"/>
                  </a:lnTo>
                  <a:lnTo>
                    <a:pt x="298" y="94"/>
                  </a:lnTo>
                  <a:lnTo>
                    <a:pt x="303" y="108"/>
                  </a:lnTo>
                  <a:lnTo>
                    <a:pt x="307" y="123"/>
                  </a:lnTo>
                  <a:lnTo>
                    <a:pt x="309" y="138"/>
                  </a:lnTo>
                  <a:lnTo>
                    <a:pt x="310" y="154"/>
                  </a:lnTo>
                  <a:lnTo>
                    <a:pt x="310" y="154"/>
                  </a:lnTo>
                  <a:close/>
                </a:path>
              </a:pathLst>
            </a:custGeom>
            <a:solidFill>
              <a:srgbClr val="EA7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1" name="Rectangle 16">
            <a:extLst>
              <a:ext uri="{FF2B5EF4-FFF2-40B4-BE49-F238E27FC236}">
                <a16:creationId xmlns:a16="http://schemas.microsoft.com/office/drawing/2014/main" id="{06DA7D57-B233-4D83-9FDE-73FC300394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84815" y="2520806"/>
            <a:ext cx="110607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 Narrow  Bold" charset="0"/>
              </a:rPr>
              <a:t>2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CDA461EF-638F-421B-8444-48833AAF9B01}"/>
              </a:ext>
            </a:extLst>
          </p:cNvPr>
          <p:cNvGrpSpPr/>
          <p:nvPr/>
        </p:nvGrpSpPr>
        <p:grpSpPr>
          <a:xfrm>
            <a:off x="10467975" y="4851400"/>
            <a:ext cx="482600" cy="246063"/>
            <a:chOff x="10467975" y="4851400"/>
            <a:chExt cx="482600" cy="246063"/>
          </a:xfrm>
        </p:grpSpPr>
        <p:sp>
          <p:nvSpPr>
            <p:cNvPr id="22" name="Line 17">
              <a:extLst>
                <a:ext uri="{FF2B5EF4-FFF2-40B4-BE49-F238E27FC236}">
                  <a16:creationId xmlns:a16="http://schemas.microsoft.com/office/drawing/2014/main" id="{2EB2D277-BECA-45AB-9D39-C57C25242B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560050" y="4968875"/>
              <a:ext cx="146050" cy="0"/>
            </a:xfrm>
            <a:prstGeom prst="line">
              <a:avLst/>
            </a:prstGeom>
            <a:noFill/>
            <a:ln w="17463">
              <a:solidFill>
                <a:srgbClr val="93328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87537CB6-A267-4083-B2F4-448533604A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67975" y="4903788"/>
              <a:ext cx="109537" cy="128588"/>
            </a:xfrm>
            <a:custGeom>
              <a:avLst/>
              <a:gdLst>
                <a:gd name="T0" fmla="*/ 139 w 139"/>
                <a:gd name="T1" fmla="*/ 0 h 162"/>
                <a:gd name="T2" fmla="*/ 0 w 139"/>
                <a:gd name="T3" fmla="*/ 81 h 162"/>
                <a:gd name="T4" fmla="*/ 139 w 139"/>
                <a:gd name="T5" fmla="*/ 162 h 162"/>
                <a:gd name="T6" fmla="*/ 139 w 139"/>
                <a:gd name="T7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9" h="162">
                  <a:moveTo>
                    <a:pt x="139" y="0"/>
                  </a:moveTo>
                  <a:lnTo>
                    <a:pt x="0" y="81"/>
                  </a:lnTo>
                  <a:lnTo>
                    <a:pt x="139" y="162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9332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id="{89026874-86AB-469E-A768-91228D138F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04513" y="4851400"/>
              <a:ext cx="246062" cy="246063"/>
            </a:xfrm>
            <a:custGeom>
              <a:avLst/>
              <a:gdLst>
                <a:gd name="T0" fmla="*/ 310 w 310"/>
                <a:gd name="T1" fmla="*/ 155 h 310"/>
                <a:gd name="T2" fmla="*/ 307 w 310"/>
                <a:gd name="T3" fmla="*/ 186 h 310"/>
                <a:gd name="T4" fmla="*/ 297 w 310"/>
                <a:gd name="T5" fmla="*/ 215 h 310"/>
                <a:gd name="T6" fmla="*/ 283 w 310"/>
                <a:gd name="T7" fmla="*/ 242 h 310"/>
                <a:gd name="T8" fmla="*/ 265 w 310"/>
                <a:gd name="T9" fmla="*/ 265 h 310"/>
                <a:gd name="T10" fmla="*/ 241 w 310"/>
                <a:gd name="T11" fmla="*/ 284 h 310"/>
                <a:gd name="T12" fmla="*/ 215 w 310"/>
                <a:gd name="T13" fmla="*/ 298 h 310"/>
                <a:gd name="T14" fmla="*/ 186 w 310"/>
                <a:gd name="T15" fmla="*/ 306 h 310"/>
                <a:gd name="T16" fmla="*/ 155 w 310"/>
                <a:gd name="T17" fmla="*/ 310 h 310"/>
                <a:gd name="T18" fmla="*/ 139 w 310"/>
                <a:gd name="T19" fmla="*/ 309 h 310"/>
                <a:gd name="T20" fmla="*/ 109 w 310"/>
                <a:gd name="T21" fmla="*/ 303 h 310"/>
                <a:gd name="T22" fmla="*/ 81 w 310"/>
                <a:gd name="T23" fmla="*/ 291 h 310"/>
                <a:gd name="T24" fmla="*/ 56 w 310"/>
                <a:gd name="T25" fmla="*/ 274 h 310"/>
                <a:gd name="T26" fmla="*/ 36 w 310"/>
                <a:gd name="T27" fmla="*/ 254 h 310"/>
                <a:gd name="T28" fmla="*/ 18 w 310"/>
                <a:gd name="T29" fmla="*/ 229 h 310"/>
                <a:gd name="T30" fmla="*/ 7 w 310"/>
                <a:gd name="T31" fmla="*/ 201 h 310"/>
                <a:gd name="T32" fmla="*/ 1 w 310"/>
                <a:gd name="T33" fmla="*/ 171 h 310"/>
                <a:gd name="T34" fmla="*/ 0 w 310"/>
                <a:gd name="T35" fmla="*/ 155 h 310"/>
                <a:gd name="T36" fmla="*/ 3 w 310"/>
                <a:gd name="T37" fmla="*/ 124 h 310"/>
                <a:gd name="T38" fmla="*/ 12 w 310"/>
                <a:gd name="T39" fmla="*/ 95 h 310"/>
                <a:gd name="T40" fmla="*/ 26 w 310"/>
                <a:gd name="T41" fmla="*/ 69 h 310"/>
                <a:gd name="T42" fmla="*/ 45 w 310"/>
                <a:gd name="T43" fmla="*/ 45 h 310"/>
                <a:gd name="T44" fmla="*/ 68 w 310"/>
                <a:gd name="T45" fmla="*/ 27 h 310"/>
                <a:gd name="T46" fmla="*/ 95 w 310"/>
                <a:gd name="T47" fmla="*/ 12 h 310"/>
                <a:gd name="T48" fmla="*/ 124 w 310"/>
                <a:gd name="T49" fmla="*/ 3 h 310"/>
                <a:gd name="T50" fmla="*/ 155 w 310"/>
                <a:gd name="T51" fmla="*/ 0 h 310"/>
                <a:gd name="T52" fmla="*/ 171 w 310"/>
                <a:gd name="T53" fmla="*/ 1 h 310"/>
                <a:gd name="T54" fmla="*/ 201 w 310"/>
                <a:gd name="T55" fmla="*/ 7 h 310"/>
                <a:gd name="T56" fmla="*/ 228 w 310"/>
                <a:gd name="T57" fmla="*/ 19 h 310"/>
                <a:gd name="T58" fmla="*/ 253 w 310"/>
                <a:gd name="T59" fmla="*/ 35 h 310"/>
                <a:gd name="T60" fmla="*/ 274 w 310"/>
                <a:gd name="T61" fmla="*/ 57 h 310"/>
                <a:gd name="T62" fmla="*/ 291 w 310"/>
                <a:gd name="T63" fmla="*/ 82 h 310"/>
                <a:gd name="T64" fmla="*/ 302 w 310"/>
                <a:gd name="T65" fmla="*/ 109 h 310"/>
                <a:gd name="T66" fmla="*/ 309 w 310"/>
                <a:gd name="T67" fmla="*/ 139 h 310"/>
                <a:gd name="T68" fmla="*/ 310 w 310"/>
                <a:gd name="T69" fmla="*/ 155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0" h="310">
                  <a:moveTo>
                    <a:pt x="310" y="155"/>
                  </a:moveTo>
                  <a:lnTo>
                    <a:pt x="310" y="155"/>
                  </a:lnTo>
                  <a:lnTo>
                    <a:pt x="309" y="171"/>
                  </a:lnTo>
                  <a:lnTo>
                    <a:pt x="307" y="186"/>
                  </a:lnTo>
                  <a:lnTo>
                    <a:pt x="302" y="201"/>
                  </a:lnTo>
                  <a:lnTo>
                    <a:pt x="297" y="215"/>
                  </a:lnTo>
                  <a:lnTo>
                    <a:pt x="291" y="229"/>
                  </a:lnTo>
                  <a:lnTo>
                    <a:pt x="283" y="242"/>
                  </a:lnTo>
                  <a:lnTo>
                    <a:pt x="274" y="254"/>
                  </a:lnTo>
                  <a:lnTo>
                    <a:pt x="265" y="265"/>
                  </a:lnTo>
                  <a:lnTo>
                    <a:pt x="253" y="274"/>
                  </a:lnTo>
                  <a:lnTo>
                    <a:pt x="241" y="284"/>
                  </a:lnTo>
                  <a:lnTo>
                    <a:pt x="228" y="291"/>
                  </a:lnTo>
                  <a:lnTo>
                    <a:pt x="215" y="298"/>
                  </a:lnTo>
                  <a:lnTo>
                    <a:pt x="201" y="303"/>
                  </a:lnTo>
                  <a:lnTo>
                    <a:pt x="186" y="306"/>
                  </a:lnTo>
                  <a:lnTo>
                    <a:pt x="171" y="309"/>
                  </a:lnTo>
                  <a:lnTo>
                    <a:pt x="155" y="310"/>
                  </a:lnTo>
                  <a:lnTo>
                    <a:pt x="155" y="310"/>
                  </a:lnTo>
                  <a:lnTo>
                    <a:pt x="139" y="309"/>
                  </a:lnTo>
                  <a:lnTo>
                    <a:pt x="124" y="306"/>
                  </a:lnTo>
                  <a:lnTo>
                    <a:pt x="109" y="303"/>
                  </a:lnTo>
                  <a:lnTo>
                    <a:pt x="95" y="298"/>
                  </a:lnTo>
                  <a:lnTo>
                    <a:pt x="81" y="291"/>
                  </a:lnTo>
                  <a:lnTo>
                    <a:pt x="68" y="284"/>
                  </a:lnTo>
                  <a:lnTo>
                    <a:pt x="56" y="274"/>
                  </a:lnTo>
                  <a:lnTo>
                    <a:pt x="45" y="265"/>
                  </a:lnTo>
                  <a:lnTo>
                    <a:pt x="36" y="254"/>
                  </a:lnTo>
                  <a:lnTo>
                    <a:pt x="26" y="242"/>
                  </a:lnTo>
                  <a:lnTo>
                    <a:pt x="18" y="229"/>
                  </a:lnTo>
                  <a:lnTo>
                    <a:pt x="12" y="215"/>
                  </a:lnTo>
                  <a:lnTo>
                    <a:pt x="7" y="201"/>
                  </a:lnTo>
                  <a:lnTo>
                    <a:pt x="3" y="186"/>
                  </a:lnTo>
                  <a:lnTo>
                    <a:pt x="1" y="171"/>
                  </a:lnTo>
                  <a:lnTo>
                    <a:pt x="0" y="155"/>
                  </a:lnTo>
                  <a:lnTo>
                    <a:pt x="0" y="155"/>
                  </a:lnTo>
                  <a:lnTo>
                    <a:pt x="1" y="139"/>
                  </a:lnTo>
                  <a:lnTo>
                    <a:pt x="3" y="124"/>
                  </a:lnTo>
                  <a:lnTo>
                    <a:pt x="7" y="109"/>
                  </a:lnTo>
                  <a:lnTo>
                    <a:pt x="12" y="95"/>
                  </a:lnTo>
                  <a:lnTo>
                    <a:pt x="18" y="82"/>
                  </a:lnTo>
                  <a:lnTo>
                    <a:pt x="26" y="69"/>
                  </a:lnTo>
                  <a:lnTo>
                    <a:pt x="36" y="57"/>
                  </a:lnTo>
                  <a:lnTo>
                    <a:pt x="45" y="45"/>
                  </a:lnTo>
                  <a:lnTo>
                    <a:pt x="56" y="35"/>
                  </a:lnTo>
                  <a:lnTo>
                    <a:pt x="68" y="27"/>
                  </a:lnTo>
                  <a:lnTo>
                    <a:pt x="81" y="19"/>
                  </a:lnTo>
                  <a:lnTo>
                    <a:pt x="95" y="12"/>
                  </a:lnTo>
                  <a:lnTo>
                    <a:pt x="109" y="7"/>
                  </a:lnTo>
                  <a:lnTo>
                    <a:pt x="124" y="3"/>
                  </a:lnTo>
                  <a:lnTo>
                    <a:pt x="139" y="1"/>
                  </a:lnTo>
                  <a:lnTo>
                    <a:pt x="155" y="0"/>
                  </a:lnTo>
                  <a:lnTo>
                    <a:pt x="155" y="0"/>
                  </a:lnTo>
                  <a:lnTo>
                    <a:pt x="171" y="1"/>
                  </a:lnTo>
                  <a:lnTo>
                    <a:pt x="186" y="3"/>
                  </a:lnTo>
                  <a:lnTo>
                    <a:pt x="201" y="7"/>
                  </a:lnTo>
                  <a:lnTo>
                    <a:pt x="215" y="12"/>
                  </a:lnTo>
                  <a:lnTo>
                    <a:pt x="228" y="19"/>
                  </a:lnTo>
                  <a:lnTo>
                    <a:pt x="241" y="27"/>
                  </a:lnTo>
                  <a:lnTo>
                    <a:pt x="253" y="35"/>
                  </a:lnTo>
                  <a:lnTo>
                    <a:pt x="265" y="45"/>
                  </a:lnTo>
                  <a:lnTo>
                    <a:pt x="274" y="57"/>
                  </a:lnTo>
                  <a:lnTo>
                    <a:pt x="283" y="69"/>
                  </a:lnTo>
                  <a:lnTo>
                    <a:pt x="291" y="82"/>
                  </a:lnTo>
                  <a:lnTo>
                    <a:pt x="297" y="95"/>
                  </a:lnTo>
                  <a:lnTo>
                    <a:pt x="302" y="109"/>
                  </a:lnTo>
                  <a:lnTo>
                    <a:pt x="307" y="124"/>
                  </a:lnTo>
                  <a:lnTo>
                    <a:pt x="309" y="139"/>
                  </a:lnTo>
                  <a:lnTo>
                    <a:pt x="310" y="155"/>
                  </a:lnTo>
                  <a:lnTo>
                    <a:pt x="310" y="155"/>
                  </a:lnTo>
                  <a:close/>
                </a:path>
              </a:pathLst>
            </a:custGeom>
            <a:solidFill>
              <a:srgbClr val="9332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5" name="Rectangle 20">
            <a:extLst>
              <a:ext uri="{FF2B5EF4-FFF2-40B4-BE49-F238E27FC236}">
                <a16:creationId xmlns:a16="http://schemas.microsoft.com/office/drawing/2014/main" id="{74BA543C-E99B-4134-B327-92B974A4FA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66684" y="4822681"/>
            <a:ext cx="110607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 Narrow  Bold" charset="0"/>
              </a:rPr>
              <a:t>4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98254983-8EC8-4BD6-8F6E-7CF60B6448C5}"/>
              </a:ext>
            </a:extLst>
          </p:cNvPr>
          <p:cNvGrpSpPr/>
          <p:nvPr/>
        </p:nvGrpSpPr>
        <p:grpSpPr>
          <a:xfrm>
            <a:off x="7723188" y="2044700"/>
            <a:ext cx="246062" cy="455613"/>
            <a:chOff x="7723188" y="2044700"/>
            <a:chExt cx="246062" cy="455613"/>
          </a:xfrm>
        </p:grpSpPr>
        <p:sp>
          <p:nvSpPr>
            <p:cNvPr id="26" name="Line 21">
              <a:extLst>
                <a:ext uri="{FF2B5EF4-FFF2-40B4-BE49-F238E27FC236}">
                  <a16:creationId xmlns:a16="http://schemas.microsoft.com/office/drawing/2014/main" id="{357A8A53-A952-44F7-9680-A9B41F61C0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43838" y="2289175"/>
              <a:ext cx="0" cy="119063"/>
            </a:xfrm>
            <a:prstGeom prst="line">
              <a:avLst/>
            </a:prstGeom>
            <a:noFill/>
            <a:ln w="17463">
              <a:solidFill>
                <a:srgbClr val="93328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>
              <a:extLst>
                <a:ext uri="{FF2B5EF4-FFF2-40B4-BE49-F238E27FC236}">
                  <a16:creationId xmlns:a16="http://schemas.microsoft.com/office/drawing/2014/main" id="{37D71EA5-24D0-4922-8E02-3FA8F7003C55}"/>
                </a:ext>
              </a:extLst>
            </p:cNvPr>
            <p:cNvSpPr>
              <a:spLocks/>
            </p:cNvSpPr>
            <p:nvPr/>
          </p:nvSpPr>
          <p:spPr bwMode="auto">
            <a:xfrm>
              <a:off x="7780338" y="2389188"/>
              <a:ext cx="128587" cy="111125"/>
            </a:xfrm>
            <a:custGeom>
              <a:avLst/>
              <a:gdLst>
                <a:gd name="T0" fmla="*/ 0 w 162"/>
                <a:gd name="T1" fmla="*/ 0 h 140"/>
                <a:gd name="T2" fmla="*/ 81 w 162"/>
                <a:gd name="T3" fmla="*/ 140 h 140"/>
                <a:gd name="T4" fmla="*/ 162 w 162"/>
                <a:gd name="T5" fmla="*/ 0 h 140"/>
                <a:gd name="T6" fmla="*/ 0 w 162"/>
                <a:gd name="T7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2" h="140">
                  <a:moveTo>
                    <a:pt x="0" y="0"/>
                  </a:moveTo>
                  <a:lnTo>
                    <a:pt x="81" y="140"/>
                  </a:lnTo>
                  <a:lnTo>
                    <a:pt x="1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32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3">
              <a:extLst>
                <a:ext uri="{FF2B5EF4-FFF2-40B4-BE49-F238E27FC236}">
                  <a16:creationId xmlns:a16="http://schemas.microsoft.com/office/drawing/2014/main" id="{7E4D7771-F0EA-49AB-803D-DAD2C947644C}"/>
                </a:ext>
              </a:extLst>
            </p:cNvPr>
            <p:cNvSpPr>
              <a:spLocks/>
            </p:cNvSpPr>
            <p:nvPr/>
          </p:nvSpPr>
          <p:spPr bwMode="auto">
            <a:xfrm>
              <a:off x="7723188" y="2044700"/>
              <a:ext cx="246062" cy="246063"/>
            </a:xfrm>
            <a:custGeom>
              <a:avLst/>
              <a:gdLst>
                <a:gd name="T0" fmla="*/ 310 w 310"/>
                <a:gd name="T1" fmla="*/ 155 h 309"/>
                <a:gd name="T2" fmla="*/ 307 w 310"/>
                <a:gd name="T3" fmla="*/ 186 h 309"/>
                <a:gd name="T4" fmla="*/ 298 w 310"/>
                <a:gd name="T5" fmla="*/ 215 h 309"/>
                <a:gd name="T6" fmla="*/ 284 w 310"/>
                <a:gd name="T7" fmla="*/ 241 h 309"/>
                <a:gd name="T8" fmla="*/ 265 w 310"/>
                <a:gd name="T9" fmla="*/ 264 h 309"/>
                <a:gd name="T10" fmla="*/ 242 w 310"/>
                <a:gd name="T11" fmla="*/ 283 h 309"/>
                <a:gd name="T12" fmla="*/ 215 w 310"/>
                <a:gd name="T13" fmla="*/ 298 h 309"/>
                <a:gd name="T14" fmla="*/ 186 w 310"/>
                <a:gd name="T15" fmla="*/ 306 h 309"/>
                <a:gd name="T16" fmla="*/ 155 w 310"/>
                <a:gd name="T17" fmla="*/ 309 h 309"/>
                <a:gd name="T18" fmla="*/ 140 w 310"/>
                <a:gd name="T19" fmla="*/ 308 h 309"/>
                <a:gd name="T20" fmla="*/ 109 w 310"/>
                <a:gd name="T21" fmla="*/ 302 h 309"/>
                <a:gd name="T22" fmla="*/ 82 w 310"/>
                <a:gd name="T23" fmla="*/ 290 h 309"/>
                <a:gd name="T24" fmla="*/ 57 w 310"/>
                <a:gd name="T25" fmla="*/ 274 h 309"/>
                <a:gd name="T26" fmla="*/ 36 w 310"/>
                <a:gd name="T27" fmla="*/ 252 h 309"/>
                <a:gd name="T28" fmla="*/ 19 w 310"/>
                <a:gd name="T29" fmla="*/ 228 h 309"/>
                <a:gd name="T30" fmla="*/ 8 w 310"/>
                <a:gd name="T31" fmla="*/ 201 h 309"/>
                <a:gd name="T32" fmla="*/ 1 w 310"/>
                <a:gd name="T33" fmla="*/ 171 h 309"/>
                <a:gd name="T34" fmla="*/ 0 w 310"/>
                <a:gd name="T35" fmla="*/ 155 h 309"/>
                <a:gd name="T36" fmla="*/ 3 w 310"/>
                <a:gd name="T37" fmla="*/ 123 h 309"/>
                <a:gd name="T38" fmla="*/ 13 w 310"/>
                <a:gd name="T39" fmla="*/ 94 h 309"/>
                <a:gd name="T40" fmla="*/ 27 w 310"/>
                <a:gd name="T41" fmla="*/ 67 h 309"/>
                <a:gd name="T42" fmla="*/ 45 w 310"/>
                <a:gd name="T43" fmla="*/ 45 h 309"/>
                <a:gd name="T44" fmla="*/ 69 w 310"/>
                <a:gd name="T45" fmla="*/ 25 h 309"/>
                <a:gd name="T46" fmla="*/ 95 w 310"/>
                <a:gd name="T47" fmla="*/ 11 h 309"/>
                <a:gd name="T48" fmla="*/ 124 w 310"/>
                <a:gd name="T49" fmla="*/ 3 h 309"/>
                <a:gd name="T50" fmla="*/ 155 w 310"/>
                <a:gd name="T51" fmla="*/ 0 h 309"/>
                <a:gd name="T52" fmla="*/ 171 w 310"/>
                <a:gd name="T53" fmla="*/ 1 h 309"/>
                <a:gd name="T54" fmla="*/ 201 w 310"/>
                <a:gd name="T55" fmla="*/ 6 h 309"/>
                <a:gd name="T56" fmla="*/ 229 w 310"/>
                <a:gd name="T57" fmla="*/ 18 h 309"/>
                <a:gd name="T58" fmla="*/ 254 w 310"/>
                <a:gd name="T59" fmla="*/ 35 h 309"/>
                <a:gd name="T60" fmla="*/ 274 w 310"/>
                <a:gd name="T61" fmla="*/ 56 h 309"/>
                <a:gd name="T62" fmla="*/ 292 w 310"/>
                <a:gd name="T63" fmla="*/ 80 h 309"/>
                <a:gd name="T64" fmla="*/ 303 w 310"/>
                <a:gd name="T65" fmla="*/ 108 h 309"/>
                <a:gd name="T66" fmla="*/ 310 w 310"/>
                <a:gd name="T67" fmla="*/ 138 h 309"/>
                <a:gd name="T68" fmla="*/ 310 w 310"/>
                <a:gd name="T69" fmla="*/ 155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0" h="309">
                  <a:moveTo>
                    <a:pt x="310" y="155"/>
                  </a:moveTo>
                  <a:lnTo>
                    <a:pt x="310" y="155"/>
                  </a:lnTo>
                  <a:lnTo>
                    <a:pt x="310" y="171"/>
                  </a:lnTo>
                  <a:lnTo>
                    <a:pt x="307" y="186"/>
                  </a:lnTo>
                  <a:lnTo>
                    <a:pt x="303" y="201"/>
                  </a:lnTo>
                  <a:lnTo>
                    <a:pt x="298" y="215"/>
                  </a:lnTo>
                  <a:lnTo>
                    <a:pt x="292" y="228"/>
                  </a:lnTo>
                  <a:lnTo>
                    <a:pt x="284" y="241"/>
                  </a:lnTo>
                  <a:lnTo>
                    <a:pt x="274" y="252"/>
                  </a:lnTo>
                  <a:lnTo>
                    <a:pt x="265" y="264"/>
                  </a:lnTo>
                  <a:lnTo>
                    <a:pt x="254" y="274"/>
                  </a:lnTo>
                  <a:lnTo>
                    <a:pt x="242" y="283"/>
                  </a:lnTo>
                  <a:lnTo>
                    <a:pt x="229" y="290"/>
                  </a:lnTo>
                  <a:lnTo>
                    <a:pt x="215" y="298"/>
                  </a:lnTo>
                  <a:lnTo>
                    <a:pt x="201" y="302"/>
                  </a:lnTo>
                  <a:lnTo>
                    <a:pt x="186" y="306"/>
                  </a:lnTo>
                  <a:lnTo>
                    <a:pt x="171" y="308"/>
                  </a:lnTo>
                  <a:lnTo>
                    <a:pt x="155" y="309"/>
                  </a:lnTo>
                  <a:lnTo>
                    <a:pt x="155" y="309"/>
                  </a:lnTo>
                  <a:lnTo>
                    <a:pt x="140" y="308"/>
                  </a:lnTo>
                  <a:lnTo>
                    <a:pt x="124" y="306"/>
                  </a:lnTo>
                  <a:lnTo>
                    <a:pt x="109" y="302"/>
                  </a:lnTo>
                  <a:lnTo>
                    <a:pt x="95" y="298"/>
                  </a:lnTo>
                  <a:lnTo>
                    <a:pt x="82" y="290"/>
                  </a:lnTo>
                  <a:lnTo>
                    <a:pt x="69" y="283"/>
                  </a:lnTo>
                  <a:lnTo>
                    <a:pt x="57" y="274"/>
                  </a:lnTo>
                  <a:lnTo>
                    <a:pt x="45" y="264"/>
                  </a:lnTo>
                  <a:lnTo>
                    <a:pt x="36" y="252"/>
                  </a:lnTo>
                  <a:lnTo>
                    <a:pt x="27" y="241"/>
                  </a:lnTo>
                  <a:lnTo>
                    <a:pt x="19" y="228"/>
                  </a:lnTo>
                  <a:lnTo>
                    <a:pt x="13" y="215"/>
                  </a:lnTo>
                  <a:lnTo>
                    <a:pt x="8" y="201"/>
                  </a:lnTo>
                  <a:lnTo>
                    <a:pt x="3" y="186"/>
                  </a:lnTo>
                  <a:lnTo>
                    <a:pt x="1" y="171"/>
                  </a:lnTo>
                  <a:lnTo>
                    <a:pt x="0" y="155"/>
                  </a:lnTo>
                  <a:lnTo>
                    <a:pt x="0" y="155"/>
                  </a:lnTo>
                  <a:lnTo>
                    <a:pt x="1" y="138"/>
                  </a:lnTo>
                  <a:lnTo>
                    <a:pt x="3" y="123"/>
                  </a:lnTo>
                  <a:lnTo>
                    <a:pt x="8" y="108"/>
                  </a:lnTo>
                  <a:lnTo>
                    <a:pt x="13" y="94"/>
                  </a:lnTo>
                  <a:lnTo>
                    <a:pt x="19" y="80"/>
                  </a:lnTo>
                  <a:lnTo>
                    <a:pt x="27" y="67"/>
                  </a:lnTo>
                  <a:lnTo>
                    <a:pt x="36" y="56"/>
                  </a:lnTo>
                  <a:lnTo>
                    <a:pt x="45" y="45"/>
                  </a:lnTo>
                  <a:lnTo>
                    <a:pt x="57" y="35"/>
                  </a:lnTo>
                  <a:lnTo>
                    <a:pt x="69" y="25"/>
                  </a:lnTo>
                  <a:lnTo>
                    <a:pt x="82" y="18"/>
                  </a:lnTo>
                  <a:lnTo>
                    <a:pt x="95" y="11"/>
                  </a:lnTo>
                  <a:lnTo>
                    <a:pt x="109" y="6"/>
                  </a:lnTo>
                  <a:lnTo>
                    <a:pt x="124" y="3"/>
                  </a:lnTo>
                  <a:lnTo>
                    <a:pt x="140" y="1"/>
                  </a:lnTo>
                  <a:lnTo>
                    <a:pt x="155" y="0"/>
                  </a:lnTo>
                  <a:lnTo>
                    <a:pt x="155" y="0"/>
                  </a:lnTo>
                  <a:lnTo>
                    <a:pt x="171" y="1"/>
                  </a:lnTo>
                  <a:lnTo>
                    <a:pt x="186" y="3"/>
                  </a:lnTo>
                  <a:lnTo>
                    <a:pt x="201" y="6"/>
                  </a:lnTo>
                  <a:lnTo>
                    <a:pt x="215" y="11"/>
                  </a:lnTo>
                  <a:lnTo>
                    <a:pt x="229" y="18"/>
                  </a:lnTo>
                  <a:lnTo>
                    <a:pt x="242" y="25"/>
                  </a:lnTo>
                  <a:lnTo>
                    <a:pt x="254" y="35"/>
                  </a:lnTo>
                  <a:lnTo>
                    <a:pt x="265" y="45"/>
                  </a:lnTo>
                  <a:lnTo>
                    <a:pt x="274" y="56"/>
                  </a:lnTo>
                  <a:lnTo>
                    <a:pt x="284" y="67"/>
                  </a:lnTo>
                  <a:lnTo>
                    <a:pt x="292" y="80"/>
                  </a:lnTo>
                  <a:lnTo>
                    <a:pt x="298" y="94"/>
                  </a:lnTo>
                  <a:lnTo>
                    <a:pt x="303" y="108"/>
                  </a:lnTo>
                  <a:lnTo>
                    <a:pt x="307" y="123"/>
                  </a:lnTo>
                  <a:lnTo>
                    <a:pt x="310" y="138"/>
                  </a:lnTo>
                  <a:lnTo>
                    <a:pt x="310" y="155"/>
                  </a:lnTo>
                  <a:lnTo>
                    <a:pt x="310" y="155"/>
                  </a:lnTo>
                  <a:close/>
                </a:path>
              </a:pathLst>
            </a:custGeom>
            <a:solidFill>
              <a:srgbClr val="9332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9" name="Rectangle 24">
            <a:extLst>
              <a:ext uri="{FF2B5EF4-FFF2-40B4-BE49-F238E27FC236}">
                <a16:creationId xmlns:a16="http://schemas.microsoft.com/office/drawing/2014/main" id="{6ED23883-164E-498C-8231-7F9B37A61A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80338" y="2017425"/>
            <a:ext cx="110607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 Narrow  Bold" charset="0"/>
              </a:rPr>
              <a:t>4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Freeform 25">
            <a:extLst>
              <a:ext uri="{FF2B5EF4-FFF2-40B4-BE49-F238E27FC236}">
                <a16:creationId xmlns:a16="http://schemas.microsoft.com/office/drawing/2014/main" id="{6995DDD5-599E-4544-A619-977FE23AC115}"/>
              </a:ext>
            </a:extLst>
          </p:cNvPr>
          <p:cNvSpPr>
            <a:spLocks/>
          </p:cNvSpPr>
          <p:nvPr/>
        </p:nvSpPr>
        <p:spPr bwMode="auto">
          <a:xfrm>
            <a:off x="7947025" y="2705100"/>
            <a:ext cx="360362" cy="46038"/>
          </a:xfrm>
          <a:custGeom>
            <a:avLst/>
            <a:gdLst>
              <a:gd name="T0" fmla="*/ 430 w 454"/>
              <a:gd name="T1" fmla="*/ 57 h 57"/>
              <a:gd name="T2" fmla="*/ 17 w 454"/>
              <a:gd name="T3" fmla="*/ 29 h 57"/>
              <a:gd name="T4" fmla="*/ 17 w 454"/>
              <a:gd name="T5" fmla="*/ 29 h 57"/>
              <a:gd name="T6" fmla="*/ 13 w 454"/>
              <a:gd name="T7" fmla="*/ 29 h 57"/>
              <a:gd name="T8" fmla="*/ 11 w 454"/>
              <a:gd name="T9" fmla="*/ 28 h 57"/>
              <a:gd name="T10" fmla="*/ 8 w 454"/>
              <a:gd name="T11" fmla="*/ 27 h 57"/>
              <a:gd name="T12" fmla="*/ 5 w 454"/>
              <a:gd name="T13" fmla="*/ 26 h 57"/>
              <a:gd name="T14" fmla="*/ 5 w 454"/>
              <a:gd name="T15" fmla="*/ 26 h 57"/>
              <a:gd name="T16" fmla="*/ 3 w 454"/>
              <a:gd name="T17" fmla="*/ 23 h 57"/>
              <a:gd name="T18" fmla="*/ 1 w 454"/>
              <a:gd name="T19" fmla="*/ 21 h 57"/>
              <a:gd name="T20" fmla="*/ 0 w 454"/>
              <a:gd name="T21" fmla="*/ 14 h 57"/>
              <a:gd name="T22" fmla="*/ 0 w 454"/>
              <a:gd name="T23" fmla="*/ 14 h 57"/>
              <a:gd name="T24" fmla="*/ 1 w 454"/>
              <a:gd name="T25" fmla="*/ 11 h 57"/>
              <a:gd name="T26" fmla="*/ 2 w 454"/>
              <a:gd name="T27" fmla="*/ 8 h 57"/>
              <a:gd name="T28" fmla="*/ 3 w 454"/>
              <a:gd name="T29" fmla="*/ 6 h 57"/>
              <a:gd name="T30" fmla="*/ 5 w 454"/>
              <a:gd name="T31" fmla="*/ 3 h 57"/>
              <a:gd name="T32" fmla="*/ 5 w 454"/>
              <a:gd name="T33" fmla="*/ 3 h 57"/>
              <a:gd name="T34" fmla="*/ 9 w 454"/>
              <a:gd name="T35" fmla="*/ 1 h 57"/>
              <a:gd name="T36" fmla="*/ 12 w 454"/>
              <a:gd name="T37" fmla="*/ 0 h 57"/>
              <a:gd name="T38" fmla="*/ 14 w 454"/>
              <a:gd name="T39" fmla="*/ 0 h 57"/>
              <a:gd name="T40" fmla="*/ 17 w 454"/>
              <a:gd name="T41" fmla="*/ 0 h 57"/>
              <a:gd name="T42" fmla="*/ 432 w 454"/>
              <a:gd name="T43" fmla="*/ 13 h 57"/>
              <a:gd name="T44" fmla="*/ 432 w 454"/>
              <a:gd name="T45" fmla="*/ 13 h 57"/>
              <a:gd name="T46" fmla="*/ 437 w 454"/>
              <a:gd name="T47" fmla="*/ 14 h 57"/>
              <a:gd name="T48" fmla="*/ 440 w 454"/>
              <a:gd name="T49" fmla="*/ 15 h 57"/>
              <a:gd name="T50" fmla="*/ 444 w 454"/>
              <a:gd name="T51" fmla="*/ 17 h 57"/>
              <a:gd name="T52" fmla="*/ 448 w 454"/>
              <a:gd name="T53" fmla="*/ 20 h 57"/>
              <a:gd name="T54" fmla="*/ 448 w 454"/>
              <a:gd name="T55" fmla="*/ 20 h 57"/>
              <a:gd name="T56" fmla="*/ 451 w 454"/>
              <a:gd name="T57" fmla="*/ 23 h 57"/>
              <a:gd name="T58" fmla="*/ 453 w 454"/>
              <a:gd name="T59" fmla="*/ 27 h 57"/>
              <a:gd name="T60" fmla="*/ 454 w 454"/>
              <a:gd name="T61" fmla="*/ 31 h 57"/>
              <a:gd name="T62" fmla="*/ 454 w 454"/>
              <a:gd name="T63" fmla="*/ 36 h 57"/>
              <a:gd name="T64" fmla="*/ 454 w 454"/>
              <a:gd name="T65" fmla="*/ 36 h 57"/>
              <a:gd name="T66" fmla="*/ 454 w 454"/>
              <a:gd name="T67" fmla="*/ 39 h 57"/>
              <a:gd name="T68" fmla="*/ 453 w 454"/>
              <a:gd name="T69" fmla="*/ 43 h 57"/>
              <a:gd name="T70" fmla="*/ 451 w 454"/>
              <a:gd name="T71" fmla="*/ 48 h 57"/>
              <a:gd name="T72" fmla="*/ 449 w 454"/>
              <a:gd name="T73" fmla="*/ 51 h 57"/>
              <a:gd name="T74" fmla="*/ 449 w 454"/>
              <a:gd name="T75" fmla="*/ 51 h 57"/>
              <a:gd name="T76" fmla="*/ 444 w 454"/>
              <a:gd name="T77" fmla="*/ 54 h 57"/>
              <a:gd name="T78" fmla="*/ 441 w 454"/>
              <a:gd name="T79" fmla="*/ 55 h 57"/>
              <a:gd name="T80" fmla="*/ 437 w 454"/>
              <a:gd name="T81" fmla="*/ 57 h 57"/>
              <a:gd name="T82" fmla="*/ 433 w 454"/>
              <a:gd name="T83" fmla="*/ 57 h 57"/>
              <a:gd name="T84" fmla="*/ 430 w 454"/>
              <a:gd name="T85" fmla="*/ 57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54" h="57">
                <a:moveTo>
                  <a:pt x="430" y="57"/>
                </a:moveTo>
                <a:lnTo>
                  <a:pt x="17" y="29"/>
                </a:lnTo>
                <a:lnTo>
                  <a:pt x="17" y="29"/>
                </a:lnTo>
                <a:lnTo>
                  <a:pt x="13" y="29"/>
                </a:lnTo>
                <a:lnTo>
                  <a:pt x="11" y="28"/>
                </a:lnTo>
                <a:lnTo>
                  <a:pt x="8" y="27"/>
                </a:lnTo>
                <a:lnTo>
                  <a:pt x="5" y="26"/>
                </a:lnTo>
                <a:lnTo>
                  <a:pt x="5" y="26"/>
                </a:lnTo>
                <a:lnTo>
                  <a:pt x="3" y="23"/>
                </a:lnTo>
                <a:lnTo>
                  <a:pt x="1" y="21"/>
                </a:lnTo>
                <a:lnTo>
                  <a:pt x="0" y="14"/>
                </a:lnTo>
                <a:lnTo>
                  <a:pt x="0" y="14"/>
                </a:lnTo>
                <a:lnTo>
                  <a:pt x="1" y="11"/>
                </a:lnTo>
                <a:lnTo>
                  <a:pt x="2" y="8"/>
                </a:lnTo>
                <a:lnTo>
                  <a:pt x="3" y="6"/>
                </a:lnTo>
                <a:lnTo>
                  <a:pt x="5" y="3"/>
                </a:lnTo>
                <a:lnTo>
                  <a:pt x="5" y="3"/>
                </a:lnTo>
                <a:lnTo>
                  <a:pt x="9" y="1"/>
                </a:lnTo>
                <a:lnTo>
                  <a:pt x="12" y="0"/>
                </a:lnTo>
                <a:lnTo>
                  <a:pt x="14" y="0"/>
                </a:lnTo>
                <a:lnTo>
                  <a:pt x="17" y="0"/>
                </a:lnTo>
                <a:lnTo>
                  <a:pt x="432" y="13"/>
                </a:lnTo>
                <a:lnTo>
                  <a:pt x="432" y="13"/>
                </a:lnTo>
                <a:lnTo>
                  <a:pt x="437" y="14"/>
                </a:lnTo>
                <a:lnTo>
                  <a:pt x="440" y="15"/>
                </a:lnTo>
                <a:lnTo>
                  <a:pt x="444" y="17"/>
                </a:lnTo>
                <a:lnTo>
                  <a:pt x="448" y="20"/>
                </a:lnTo>
                <a:lnTo>
                  <a:pt x="448" y="20"/>
                </a:lnTo>
                <a:lnTo>
                  <a:pt x="451" y="23"/>
                </a:lnTo>
                <a:lnTo>
                  <a:pt x="453" y="27"/>
                </a:lnTo>
                <a:lnTo>
                  <a:pt x="454" y="31"/>
                </a:lnTo>
                <a:lnTo>
                  <a:pt x="454" y="36"/>
                </a:lnTo>
                <a:lnTo>
                  <a:pt x="454" y="36"/>
                </a:lnTo>
                <a:lnTo>
                  <a:pt x="454" y="39"/>
                </a:lnTo>
                <a:lnTo>
                  <a:pt x="453" y="43"/>
                </a:lnTo>
                <a:lnTo>
                  <a:pt x="451" y="48"/>
                </a:lnTo>
                <a:lnTo>
                  <a:pt x="449" y="51"/>
                </a:lnTo>
                <a:lnTo>
                  <a:pt x="449" y="51"/>
                </a:lnTo>
                <a:lnTo>
                  <a:pt x="444" y="54"/>
                </a:lnTo>
                <a:lnTo>
                  <a:pt x="441" y="55"/>
                </a:lnTo>
                <a:lnTo>
                  <a:pt x="437" y="57"/>
                </a:lnTo>
                <a:lnTo>
                  <a:pt x="433" y="57"/>
                </a:lnTo>
                <a:lnTo>
                  <a:pt x="430" y="57"/>
                </a:lnTo>
                <a:close/>
              </a:path>
            </a:pathLst>
          </a:custGeom>
          <a:solidFill>
            <a:srgbClr val="1D428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26">
            <a:extLst>
              <a:ext uri="{FF2B5EF4-FFF2-40B4-BE49-F238E27FC236}">
                <a16:creationId xmlns:a16="http://schemas.microsoft.com/office/drawing/2014/main" id="{4F94D7BF-93A3-4093-B1ED-8EEA93EFC8FE}"/>
              </a:ext>
            </a:extLst>
          </p:cNvPr>
          <p:cNvSpPr>
            <a:spLocks/>
          </p:cNvSpPr>
          <p:nvPr/>
        </p:nvSpPr>
        <p:spPr bwMode="auto">
          <a:xfrm>
            <a:off x="8918575" y="2619375"/>
            <a:ext cx="601662" cy="169863"/>
          </a:xfrm>
          <a:custGeom>
            <a:avLst/>
            <a:gdLst>
              <a:gd name="T0" fmla="*/ 389 w 757"/>
              <a:gd name="T1" fmla="*/ 171 h 214"/>
              <a:gd name="T2" fmla="*/ 438 w 757"/>
              <a:gd name="T3" fmla="*/ 164 h 214"/>
              <a:gd name="T4" fmla="*/ 614 w 757"/>
              <a:gd name="T5" fmla="*/ 114 h 214"/>
              <a:gd name="T6" fmla="*/ 757 w 757"/>
              <a:gd name="T7" fmla="*/ 59 h 214"/>
              <a:gd name="T8" fmla="*/ 731 w 757"/>
              <a:gd name="T9" fmla="*/ 0 h 214"/>
              <a:gd name="T10" fmla="*/ 691 w 757"/>
              <a:gd name="T11" fmla="*/ 16 h 214"/>
              <a:gd name="T12" fmla="*/ 648 w 757"/>
              <a:gd name="T13" fmla="*/ 32 h 214"/>
              <a:gd name="T14" fmla="*/ 606 w 757"/>
              <a:gd name="T15" fmla="*/ 46 h 214"/>
              <a:gd name="T16" fmla="*/ 563 w 757"/>
              <a:gd name="T17" fmla="*/ 60 h 214"/>
              <a:gd name="T18" fmla="*/ 519 w 757"/>
              <a:gd name="T19" fmla="*/ 73 h 214"/>
              <a:gd name="T20" fmla="*/ 476 w 757"/>
              <a:gd name="T21" fmla="*/ 85 h 214"/>
              <a:gd name="T22" fmla="*/ 432 w 757"/>
              <a:gd name="T23" fmla="*/ 95 h 214"/>
              <a:gd name="T24" fmla="*/ 388 w 757"/>
              <a:gd name="T25" fmla="*/ 106 h 214"/>
              <a:gd name="T26" fmla="*/ 344 w 757"/>
              <a:gd name="T27" fmla="*/ 115 h 214"/>
              <a:gd name="T28" fmla="*/ 300 w 757"/>
              <a:gd name="T29" fmla="*/ 122 h 214"/>
              <a:gd name="T30" fmla="*/ 255 w 757"/>
              <a:gd name="T31" fmla="*/ 130 h 214"/>
              <a:gd name="T32" fmla="*/ 211 w 757"/>
              <a:gd name="T33" fmla="*/ 135 h 214"/>
              <a:gd name="T34" fmla="*/ 165 w 757"/>
              <a:gd name="T35" fmla="*/ 140 h 214"/>
              <a:gd name="T36" fmla="*/ 121 w 757"/>
              <a:gd name="T37" fmla="*/ 145 h 214"/>
              <a:gd name="T38" fmla="*/ 76 w 757"/>
              <a:gd name="T39" fmla="*/ 147 h 214"/>
              <a:gd name="T40" fmla="*/ 31 w 757"/>
              <a:gd name="T41" fmla="*/ 149 h 214"/>
              <a:gd name="T42" fmla="*/ 25 w 757"/>
              <a:gd name="T43" fmla="*/ 150 h 214"/>
              <a:gd name="T44" fmla="*/ 19 w 757"/>
              <a:gd name="T45" fmla="*/ 152 h 214"/>
              <a:gd name="T46" fmla="*/ 13 w 757"/>
              <a:gd name="T47" fmla="*/ 156 h 214"/>
              <a:gd name="T48" fmla="*/ 7 w 757"/>
              <a:gd name="T49" fmla="*/ 161 h 214"/>
              <a:gd name="T50" fmla="*/ 4 w 757"/>
              <a:gd name="T51" fmla="*/ 166 h 214"/>
              <a:gd name="T52" fmla="*/ 1 w 757"/>
              <a:gd name="T53" fmla="*/ 173 h 214"/>
              <a:gd name="T54" fmla="*/ 0 w 757"/>
              <a:gd name="T55" fmla="*/ 179 h 214"/>
              <a:gd name="T56" fmla="*/ 1 w 757"/>
              <a:gd name="T57" fmla="*/ 186 h 214"/>
              <a:gd name="T58" fmla="*/ 2 w 757"/>
              <a:gd name="T59" fmla="*/ 191 h 214"/>
              <a:gd name="T60" fmla="*/ 4 w 757"/>
              <a:gd name="T61" fmla="*/ 198 h 214"/>
              <a:gd name="T62" fmla="*/ 8 w 757"/>
              <a:gd name="T63" fmla="*/ 203 h 214"/>
              <a:gd name="T64" fmla="*/ 14 w 757"/>
              <a:gd name="T65" fmla="*/ 207 h 214"/>
              <a:gd name="T66" fmla="*/ 20 w 757"/>
              <a:gd name="T67" fmla="*/ 212 h 214"/>
              <a:gd name="T68" fmla="*/ 27 w 757"/>
              <a:gd name="T69" fmla="*/ 213 h 214"/>
              <a:gd name="T70" fmla="*/ 33 w 757"/>
              <a:gd name="T71" fmla="*/ 214 h 214"/>
              <a:gd name="T72" fmla="*/ 38 w 757"/>
              <a:gd name="T73" fmla="*/ 213 h 214"/>
              <a:gd name="T74" fmla="*/ 83 w 757"/>
              <a:gd name="T75" fmla="*/ 210 h 214"/>
              <a:gd name="T76" fmla="*/ 127 w 757"/>
              <a:gd name="T77" fmla="*/ 208 h 214"/>
              <a:gd name="T78" fmla="*/ 171 w 757"/>
              <a:gd name="T79" fmla="*/ 204 h 214"/>
              <a:gd name="T80" fmla="*/ 215 w 757"/>
              <a:gd name="T81" fmla="*/ 200 h 214"/>
              <a:gd name="T82" fmla="*/ 259 w 757"/>
              <a:gd name="T83" fmla="*/ 193 h 214"/>
              <a:gd name="T84" fmla="*/ 302 w 757"/>
              <a:gd name="T85" fmla="*/ 187 h 214"/>
              <a:gd name="T86" fmla="*/ 345 w 757"/>
              <a:gd name="T87" fmla="*/ 179 h 214"/>
              <a:gd name="T88" fmla="*/ 389 w 757"/>
              <a:gd name="T89" fmla="*/ 171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57" h="214">
                <a:moveTo>
                  <a:pt x="389" y="171"/>
                </a:moveTo>
                <a:lnTo>
                  <a:pt x="438" y="164"/>
                </a:lnTo>
                <a:lnTo>
                  <a:pt x="614" y="114"/>
                </a:lnTo>
                <a:lnTo>
                  <a:pt x="757" y="59"/>
                </a:lnTo>
                <a:lnTo>
                  <a:pt x="731" y="0"/>
                </a:lnTo>
                <a:lnTo>
                  <a:pt x="691" y="16"/>
                </a:lnTo>
                <a:lnTo>
                  <a:pt x="648" y="32"/>
                </a:lnTo>
                <a:lnTo>
                  <a:pt x="606" y="46"/>
                </a:lnTo>
                <a:lnTo>
                  <a:pt x="563" y="60"/>
                </a:lnTo>
                <a:lnTo>
                  <a:pt x="519" y="73"/>
                </a:lnTo>
                <a:lnTo>
                  <a:pt x="476" y="85"/>
                </a:lnTo>
                <a:lnTo>
                  <a:pt x="432" y="95"/>
                </a:lnTo>
                <a:lnTo>
                  <a:pt x="388" y="106"/>
                </a:lnTo>
                <a:lnTo>
                  <a:pt x="344" y="115"/>
                </a:lnTo>
                <a:lnTo>
                  <a:pt x="300" y="122"/>
                </a:lnTo>
                <a:lnTo>
                  <a:pt x="255" y="130"/>
                </a:lnTo>
                <a:lnTo>
                  <a:pt x="211" y="135"/>
                </a:lnTo>
                <a:lnTo>
                  <a:pt x="165" y="140"/>
                </a:lnTo>
                <a:lnTo>
                  <a:pt x="121" y="145"/>
                </a:lnTo>
                <a:lnTo>
                  <a:pt x="76" y="147"/>
                </a:lnTo>
                <a:lnTo>
                  <a:pt x="31" y="149"/>
                </a:lnTo>
                <a:lnTo>
                  <a:pt x="25" y="150"/>
                </a:lnTo>
                <a:lnTo>
                  <a:pt x="19" y="152"/>
                </a:lnTo>
                <a:lnTo>
                  <a:pt x="13" y="156"/>
                </a:lnTo>
                <a:lnTo>
                  <a:pt x="7" y="161"/>
                </a:lnTo>
                <a:lnTo>
                  <a:pt x="4" y="166"/>
                </a:lnTo>
                <a:lnTo>
                  <a:pt x="1" y="173"/>
                </a:lnTo>
                <a:lnTo>
                  <a:pt x="0" y="179"/>
                </a:lnTo>
                <a:lnTo>
                  <a:pt x="1" y="186"/>
                </a:lnTo>
                <a:lnTo>
                  <a:pt x="2" y="191"/>
                </a:lnTo>
                <a:lnTo>
                  <a:pt x="4" y="198"/>
                </a:lnTo>
                <a:lnTo>
                  <a:pt x="8" y="203"/>
                </a:lnTo>
                <a:lnTo>
                  <a:pt x="14" y="207"/>
                </a:lnTo>
                <a:lnTo>
                  <a:pt x="20" y="212"/>
                </a:lnTo>
                <a:lnTo>
                  <a:pt x="27" y="213"/>
                </a:lnTo>
                <a:lnTo>
                  <a:pt x="33" y="214"/>
                </a:lnTo>
                <a:lnTo>
                  <a:pt x="38" y="213"/>
                </a:lnTo>
                <a:lnTo>
                  <a:pt x="83" y="210"/>
                </a:lnTo>
                <a:lnTo>
                  <a:pt x="127" y="208"/>
                </a:lnTo>
                <a:lnTo>
                  <a:pt x="171" y="204"/>
                </a:lnTo>
                <a:lnTo>
                  <a:pt x="215" y="200"/>
                </a:lnTo>
                <a:lnTo>
                  <a:pt x="259" y="193"/>
                </a:lnTo>
                <a:lnTo>
                  <a:pt x="302" y="187"/>
                </a:lnTo>
                <a:lnTo>
                  <a:pt x="345" y="179"/>
                </a:lnTo>
                <a:lnTo>
                  <a:pt x="389" y="171"/>
                </a:lnTo>
                <a:close/>
              </a:path>
            </a:pathLst>
          </a:custGeom>
          <a:solidFill>
            <a:srgbClr val="EA76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2" name="Freeform 27">
            <a:extLst>
              <a:ext uri="{FF2B5EF4-FFF2-40B4-BE49-F238E27FC236}">
                <a16:creationId xmlns:a16="http://schemas.microsoft.com/office/drawing/2014/main" id="{B61E77E8-221E-469B-9061-7729707EF146}"/>
              </a:ext>
            </a:extLst>
          </p:cNvPr>
          <p:cNvSpPr>
            <a:spLocks/>
          </p:cNvSpPr>
          <p:nvPr/>
        </p:nvSpPr>
        <p:spPr bwMode="auto">
          <a:xfrm>
            <a:off x="8918575" y="2619375"/>
            <a:ext cx="601662" cy="169863"/>
          </a:xfrm>
          <a:custGeom>
            <a:avLst/>
            <a:gdLst>
              <a:gd name="T0" fmla="*/ 389 w 757"/>
              <a:gd name="T1" fmla="*/ 171 h 214"/>
              <a:gd name="T2" fmla="*/ 438 w 757"/>
              <a:gd name="T3" fmla="*/ 164 h 214"/>
              <a:gd name="T4" fmla="*/ 614 w 757"/>
              <a:gd name="T5" fmla="*/ 114 h 214"/>
              <a:gd name="T6" fmla="*/ 757 w 757"/>
              <a:gd name="T7" fmla="*/ 59 h 214"/>
              <a:gd name="T8" fmla="*/ 731 w 757"/>
              <a:gd name="T9" fmla="*/ 0 h 214"/>
              <a:gd name="T10" fmla="*/ 691 w 757"/>
              <a:gd name="T11" fmla="*/ 16 h 214"/>
              <a:gd name="T12" fmla="*/ 648 w 757"/>
              <a:gd name="T13" fmla="*/ 32 h 214"/>
              <a:gd name="T14" fmla="*/ 606 w 757"/>
              <a:gd name="T15" fmla="*/ 46 h 214"/>
              <a:gd name="T16" fmla="*/ 563 w 757"/>
              <a:gd name="T17" fmla="*/ 60 h 214"/>
              <a:gd name="T18" fmla="*/ 519 w 757"/>
              <a:gd name="T19" fmla="*/ 73 h 214"/>
              <a:gd name="T20" fmla="*/ 476 w 757"/>
              <a:gd name="T21" fmla="*/ 85 h 214"/>
              <a:gd name="T22" fmla="*/ 432 w 757"/>
              <a:gd name="T23" fmla="*/ 95 h 214"/>
              <a:gd name="T24" fmla="*/ 388 w 757"/>
              <a:gd name="T25" fmla="*/ 106 h 214"/>
              <a:gd name="T26" fmla="*/ 344 w 757"/>
              <a:gd name="T27" fmla="*/ 115 h 214"/>
              <a:gd name="T28" fmla="*/ 300 w 757"/>
              <a:gd name="T29" fmla="*/ 122 h 214"/>
              <a:gd name="T30" fmla="*/ 255 w 757"/>
              <a:gd name="T31" fmla="*/ 130 h 214"/>
              <a:gd name="T32" fmla="*/ 211 w 757"/>
              <a:gd name="T33" fmla="*/ 135 h 214"/>
              <a:gd name="T34" fmla="*/ 165 w 757"/>
              <a:gd name="T35" fmla="*/ 140 h 214"/>
              <a:gd name="T36" fmla="*/ 121 w 757"/>
              <a:gd name="T37" fmla="*/ 145 h 214"/>
              <a:gd name="T38" fmla="*/ 76 w 757"/>
              <a:gd name="T39" fmla="*/ 147 h 214"/>
              <a:gd name="T40" fmla="*/ 31 w 757"/>
              <a:gd name="T41" fmla="*/ 149 h 214"/>
              <a:gd name="T42" fmla="*/ 25 w 757"/>
              <a:gd name="T43" fmla="*/ 150 h 214"/>
              <a:gd name="T44" fmla="*/ 19 w 757"/>
              <a:gd name="T45" fmla="*/ 152 h 214"/>
              <a:gd name="T46" fmla="*/ 13 w 757"/>
              <a:gd name="T47" fmla="*/ 156 h 214"/>
              <a:gd name="T48" fmla="*/ 7 w 757"/>
              <a:gd name="T49" fmla="*/ 161 h 214"/>
              <a:gd name="T50" fmla="*/ 4 w 757"/>
              <a:gd name="T51" fmla="*/ 166 h 214"/>
              <a:gd name="T52" fmla="*/ 1 w 757"/>
              <a:gd name="T53" fmla="*/ 173 h 214"/>
              <a:gd name="T54" fmla="*/ 0 w 757"/>
              <a:gd name="T55" fmla="*/ 179 h 214"/>
              <a:gd name="T56" fmla="*/ 1 w 757"/>
              <a:gd name="T57" fmla="*/ 186 h 214"/>
              <a:gd name="T58" fmla="*/ 2 w 757"/>
              <a:gd name="T59" fmla="*/ 191 h 214"/>
              <a:gd name="T60" fmla="*/ 4 w 757"/>
              <a:gd name="T61" fmla="*/ 198 h 214"/>
              <a:gd name="T62" fmla="*/ 8 w 757"/>
              <a:gd name="T63" fmla="*/ 203 h 214"/>
              <a:gd name="T64" fmla="*/ 14 w 757"/>
              <a:gd name="T65" fmla="*/ 207 h 214"/>
              <a:gd name="T66" fmla="*/ 20 w 757"/>
              <a:gd name="T67" fmla="*/ 212 h 214"/>
              <a:gd name="T68" fmla="*/ 27 w 757"/>
              <a:gd name="T69" fmla="*/ 213 h 214"/>
              <a:gd name="T70" fmla="*/ 33 w 757"/>
              <a:gd name="T71" fmla="*/ 214 h 214"/>
              <a:gd name="T72" fmla="*/ 38 w 757"/>
              <a:gd name="T73" fmla="*/ 213 h 214"/>
              <a:gd name="T74" fmla="*/ 83 w 757"/>
              <a:gd name="T75" fmla="*/ 210 h 214"/>
              <a:gd name="T76" fmla="*/ 127 w 757"/>
              <a:gd name="T77" fmla="*/ 208 h 214"/>
              <a:gd name="T78" fmla="*/ 171 w 757"/>
              <a:gd name="T79" fmla="*/ 204 h 214"/>
              <a:gd name="T80" fmla="*/ 215 w 757"/>
              <a:gd name="T81" fmla="*/ 200 h 214"/>
              <a:gd name="T82" fmla="*/ 259 w 757"/>
              <a:gd name="T83" fmla="*/ 193 h 214"/>
              <a:gd name="T84" fmla="*/ 302 w 757"/>
              <a:gd name="T85" fmla="*/ 187 h 214"/>
              <a:gd name="T86" fmla="*/ 345 w 757"/>
              <a:gd name="T87" fmla="*/ 179 h 214"/>
              <a:gd name="T88" fmla="*/ 389 w 757"/>
              <a:gd name="T89" fmla="*/ 171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57" h="214">
                <a:moveTo>
                  <a:pt x="389" y="171"/>
                </a:moveTo>
                <a:lnTo>
                  <a:pt x="438" y="164"/>
                </a:lnTo>
                <a:lnTo>
                  <a:pt x="614" y="114"/>
                </a:lnTo>
                <a:lnTo>
                  <a:pt x="757" y="59"/>
                </a:lnTo>
                <a:lnTo>
                  <a:pt x="731" y="0"/>
                </a:lnTo>
                <a:lnTo>
                  <a:pt x="691" y="16"/>
                </a:lnTo>
                <a:lnTo>
                  <a:pt x="648" y="32"/>
                </a:lnTo>
                <a:lnTo>
                  <a:pt x="606" y="46"/>
                </a:lnTo>
                <a:lnTo>
                  <a:pt x="563" y="60"/>
                </a:lnTo>
                <a:lnTo>
                  <a:pt x="519" y="73"/>
                </a:lnTo>
                <a:lnTo>
                  <a:pt x="476" y="85"/>
                </a:lnTo>
                <a:lnTo>
                  <a:pt x="432" y="95"/>
                </a:lnTo>
                <a:lnTo>
                  <a:pt x="388" y="106"/>
                </a:lnTo>
                <a:lnTo>
                  <a:pt x="344" y="115"/>
                </a:lnTo>
                <a:lnTo>
                  <a:pt x="300" y="122"/>
                </a:lnTo>
                <a:lnTo>
                  <a:pt x="255" y="130"/>
                </a:lnTo>
                <a:lnTo>
                  <a:pt x="211" y="135"/>
                </a:lnTo>
                <a:lnTo>
                  <a:pt x="165" y="140"/>
                </a:lnTo>
                <a:lnTo>
                  <a:pt x="121" y="145"/>
                </a:lnTo>
                <a:lnTo>
                  <a:pt x="76" y="147"/>
                </a:lnTo>
                <a:lnTo>
                  <a:pt x="31" y="149"/>
                </a:lnTo>
                <a:lnTo>
                  <a:pt x="25" y="150"/>
                </a:lnTo>
                <a:lnTo>
                  <a:pt x="19" y="152"/>
                </a:lnTo>
                <a:lnTo>
                  <a:pt x="13" y="156"/>
                </a:lnTo>
                <a:lnTo>
                  <a:pt x="7" y="161"/>
                </a:lnTo>
                <a:lnTo>
                  <a:pt x="4" y="166"/>
                </a:lnTo>
                <a:lnTo>
                  <a:pt x="1" y="173"/>
                </a:lnTo>
                <a:lnTo>
                  <a:pt x="0" y="179"/>
                </a:lnTo>
                <a:lnTo>
                  <a:pt x="1" y="186"/>
                </a:lnTo>
                <a:lnTo>
                  <a:pt x="2" y="191"/>
                </a:lnTo>
                <a:lnTo>
                  <a:pt x="4" y="198"/>
                </a:lnTo>
                <a:lnTo>
                  <a:pt x="8" y="203"/>
                </a:lnTo>
                <a:lnTo>
                  <a:pt x="14" y="207"/>
                </a:lnTo>
                <a:lnTo>
                  <a:pt x="20" y="212"/>
                </a:lnTo>
                <a:lnTo>
                  <a:pt x="27" y="213"/>
                </a:lnTo>
                <a:lnTo>
                  <a:pt x="33" y="214"/>
                </a:lnTo>
                <a:lnTo>
                  <a:pt x="38" y="213"/>
                </a:lnTo>
                <a:lnTo>
                  <a:pt x="83" y="210"/>
                </a:lnTo>
                <a:lnTo>
                  <a:pt x="127" y="208"/>
                </a:lnTo>
                <a:lnTo>
                  <a:pt x="171" y="204"/>
                </a:lnTo>
                <a:lnTo>
                  <a:pt x="215" y="200"/>
                </a:lnTo>
                <a:lnTo>
                  <a:pt x="259" y="193"/>
                </a:lnTo>
                <a:lnTo>
                  <a:pt x="302" y="187"/>
                </a:lnTo>
                <a:lnTo>
                  <a:pt x="345" y="179"/>
                </a:lnTo>
                <a:lnTo>
                  <a:pt x="389" y="17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 29">
            <a:extLst>
              <a:ext uri="{FF2B5EF4-FFF2-40B4-BE49-F238E27FC236}">
                <a16:creationId xmlns:a16="http://schemas.microsoft.com/office/drawing/2014/main" id="{633FFEC4-1304-46FE-A0F2-C1246E149463}"/>
              </a:ext>
            </a:extLst>
          </p:cNvPr>
          <p:cNvSpPr>
            <a:spLocks/>
          </p:cNvSpPr>
          <p:nvPr/>
        </p:nvSpPr>
        <p:spPr bwMode="auto">
          <a:xfrm>
            <a:off x="8388350" y="2503488"/>
            <a:ext cx="139700" cy="76200"/>
          </a:xfrm>
          <a:custGeom>
            <a:avLst/>
            <a:gdLst>
              <a:gd name="T0" fmla="*/ 0 w 177"/>
              <a:gd name="T1" fmla="*/ 42 h 97"/>
              <a:gd name="T2" fmla="*/ 0 w 177"/>
              <a:gd name="T3" fmla="*/ 42 h 97"/>
              <a:gd name="T4" fmla="*/ 13 w 177"/>
              <a:gd name="T5" fmla="*/ 51 h 97"/>
              <a:gd name="T6" fmla="*/ 27 w 177"/>
              <a:gd name="T7" fmla="*/ 59 h 97"/>
              <a:gd name="T8" fmla="*/ 40 w 177"/>
              <a:gd name="T9" fmla="*/ 67 h 97"/>
              <a:gd name="T10" fmla="*/ 55 w 177"/>
              <a:gd name="T11" fmla="*/ 73 h 97"/>
              <a:gd name="T12" fmla="*/ 69 w 177"/>
              <a:gd name="T13" fmla="*/ 79 h 97"/>
              <a:gd name="T14" fmla="*/ 84 w 177"/>
              <a:gd name="T15" fmla="*/ 84 h 97"/>
              <a:gd name="T16" fmla="*/ 99 w 177"/>
              <a:gd name="T17" fmla="*/ 88 h 97"/>
              <a:gd name="T18" fmla="*/ 107 w 177"/>
              <a:gd name="T19" fmla="*/ 90 h 97"/>
              <a:gd name="T20" fmla="*/ 114 w 177"/>
              <a:gd name="T21" fmla="*/ 92 h 97"/>
              <a:gd name="T22" fmla="*/ 133 w 177"/>
              <a:gd name="T23" fmla="*/ 95 h 97"/>
              <a:gd name="T24" fmla="*/ 155 w 177"/>
              <a:gd name="T25" fmla="*/ 96 h 97"/>
              <a:gd name="T26" fmla="*/ 177 w 177"/>
              <a:gd name="T27" fmla="*/ 97 h 97"/>
              <a:gd name="T28" fmla="*/ 177 w 177"/>
              <a:gd name="T29" fmla="*/ 94 h 97"/>
              <a:gd name="T30" fmla="*/ 175 w 177"/>
              <a:gd name="T31" fmla="*/ 0 h 97"/>
              <a:gd name="T32" fmla="*/ 26 w 177"/>
              <a:gd name="T33" fmla="*/ 3 h 97"/>
              <a:gd name="T34" fmla="*/ 0 w 177"/>
              <a:gd name="T35" fmla="*/ 42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77" h="97">
                <a:moveTo>
                  <a:pt x="0" y="42"/>
                </a:moveTo>
                <a:lnTo>
                  <a:pt x="0" y="42"/>
                </a:lnTo>
                <a:lnTo>
                  <a:pt x="13" y="51"/>
                </a:lnTo>
                <a:lnTo>
                  <a:pt x="27" y="59"/>
                </a:lnTo>
                <a:lnTo>
                  <a:pt x="40" y="67"/>
                </a:lnTo>
                <a:lnTo>
                  <a:pt x="55" y="73"/>
                </a:lnTo>
                <a:lnTo>
                  <a:pt x="69" y="79"/>
                </a:lnTo>
                <a:lnTo>
                  <a:pt x="84" y="84"/>
                </a:lnTo>
                <a:lnTo>
                  <a:pt x="99" y="88"/>
                </a:lnTo>
                <a:lnTo>
                  <a:pt x="107" y="90"/>
                </a:lnTo>
                <a:lnTo>
                  <a:pt x="114" y="92"/>
                </a:lnTo>
                <a:lnTo>
                  <a:pt x="133" y="95"/>
                </a:lnTo>
                <a:lnTo>
                  <a:pt x="155" y="96"/>
                </a:lnTo>
                <a:lnTo>
                  <a:pt x="177" y="97"/>
                </a:lnTo>
                <a:lnTo>
                  <a:pt x="177" y="94"/>
                </a:lnTo>
                <a:lnTo>
                  <a:pt x="175" y="0"/>
                </a:lnTo>
                <a:lnTo>
                  <a:pt x="26" y="3"/>
                </a:lnTo>
                <a:lnTo>
                  <a:pt x="0" y="4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31">
            <a:extLst>
              <a:ext uri="{FF2B5EF4-FFF2-40B4-BE49-F238E27FC236}">
                <a16:creationId xmlns:a16="http://schemas.microsoft.com/office/drawing/2014/main" id="{FDF32FCF-EB3E-4D82-9540-F749B8FFEDC9}"/>
              </a:ext>
            </a:extLst>
          </p:cNvPr>
          <p:cNvSpPr>
            <a:spLocks/>
          </p:cNvSpPr>
          <p:nvPr/>
        </p:nvSpPr>
        <p:spPr bwMode="auto">
          <a:xfrm>
            <a:off x="8247063" y="2398713"/>
            <a:ext cx="114300" cy="96838"/>
          </a:xfrm>
          <a:custGeom>
            <a:avLst/>
            <a:gdLst>
              <a:gd name="T0" fmla="*/ 0 w 143"/>
              <a:gd name="T1" fmla="*/ 28 h 123"/>
              <a:gd name="T2" fmla="*/ 22 w 143"/>
              <a:gd name="T3" fmla="*/ 0 h 123"/>
              <a:gd name="T4" fmla="*/ 143 w 143"/>
              <a:gd name="T5" fmla="*/ 96 h 123"/>
              <a:gd name="T6" fmla="*/ 120 w 143"/>
              <a:gd name="T7" fmla="*/ 123 h 123"/>
              <a:gd name="T8" fmla="*/ 0 w 143"/>
              <a:gd name="T9" fmla="*/ 28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3" h="123">
                <a:moveTo>
                  <a:pt x="0" y="28"/>
                </a:moveTo>
                <a:lnTo>
                  <a:pt x="22" y="0"/>
                </a:lnTo>
                <a:lnTo>
                  <a:pt x="143" y="96"/>
                </a:lnTo>
                <a:lnTo>
                  <a:pt x="120" y="123"/>
                </a:lnTo>
                <a:lnTo>
                  <a:pt x="0" y="2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36052C2E-4C4C-7A41-92B4-ECF89EBE6842}"/>
              </a:ext>
            </a:extLst>
          </p:cNvPr>
          <p:cNvGrpSpPr/>
          <p:nvPr/>
        </p:nvGrpSpPr>
        <p:grpSpPr>
          <a:xfrm>
            <a:off x="8247063" y="2398713"/>
            <a:ext cx="827087" cy="180975"/>
            <a:chOff x="8247063" y="2398713"/>
            <a:chExt cx="827087" cy="180975"/>
          </a:xfrm>
        </p:grpSpPr>
        <p:sp>
          <p:nvSpPr>
            <p:cNvPr id="35" name="Freeform 30">
              <a:extLst>
                <a:ext uri="{FF2B5EF4-FFF2-40B4-BE49-F238E27FC236}">
                  <a16:creationId xmlns:a16="http://schemas.microsoft.com/office/drawing/2014/main" id="{8E0CBCBF-AADC-4E8A-BFAE-EFCD5D6DAB67}"/>
                </a:ext>
              </a:extLst>
            </p:cNvPr>
            <p:cNvSpPr>
              <a:spLocks/>
            </p:cNvSpPr>
            <p:nvPr/>
          </p:nvSpPr>
          <p:spPr bwMode="auto">
            <a:xfrm>
              <a:off x="8247063" y="2398713"/>
              <a:ext cx="114300" cy="96838"/>
            </a:xfrm>
            <a:custGeom>
              <a:avLst/>
              <a:gdLst>
                <a:gd name="T0" fmla="*/ 0 w 143"/>
                <a:gd name="T1" fmla="*/ 28 h 123"/>
                <a:gd name="T2" fmla="*/ 22 w 143"/>
                <a:gd name="T3" fmla="*/ 0 h 123"/>
                <a:gd name="T4" fmla="*/ 143 w 143"/>
                <a:gd name="T5" fmla="*/ 96 h 123"/>
                <a:gd name="T6" fmla="*/ 120 w 143"/>
                <a:gd name="T7" fmla="*/ 123 h 123"/>
                <a:gd name="T8" fmla="*/ 0 w 143"/>
                <a:gd name="T9" fmla="*/ 28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" h="123">
                  <a:moveTo>
                    <a:pt x="0" y="28"/>
                  </a:moveTo>
                  <a:lnTo>
                    <a:pt x="22" y="0"/>
                  </a:lnTo>
                  <a:lnTo>
                    <a:pt x="143" y="96"/>
                  </a:lnTo>
                  <a:lnTo>
                    <a:pt x="120" y="1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43B0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8">
              <a:extLst>
                <a:ext uri="{FF2B5EF4-FFF2-40B4-BE49-F238E27FC236}">
                  <a16:creationId xmlns:a16="http://schemas.microsoft.com/office/drawing/2014/main" id="{F37FC89C-901C-4905-A0C8-9308FD7FDFEE}"/>
                </a:ext>
              </a:extLst>
            </p:cNvPr>
            <p:cNvSpPr>
              <a:spLocks/>
            </p:cNvSpPr>
            <p:nvPr/>
          </p:nvSpPr>
          <p:spPr bwMode="auto">
            <a:xfrm>
              <a:off x="8388350" y="2503488"/>
              <a:ext cx="139700" cy="76200"/>
            </a:xfrm>
            <a:custGeom>
              <a:avLst/>
              <a:gdLst>
                <a:gd name="T0" fmla="*/ 0 w 177"/>
                <a:gd name="T1" fmla="*/ 42 h 97"/>
                <a:gd name="T2" fmla="*/ 0 w 177"/>
                <a:gd name="T3" fmla="*/ 42 h 97"/>
                <a:gd name="T4" fmla="*/ 13 w 177"/>
                <a:gd name="T5" fmla="*/ 51 h 97"/>
                <a:gd name="T6" fmla="*/ 27 w 177"/>
                <a:gd name="T7" fmla="*/ 59 h 97"/>
                <a:gd name="T8" fmla="*/ 40 w 177"/>
                <a:gd name="T9" fmla="*/ 67 h 97"/>
                <a:gd name="T10" fmla="*/ 55 w 177"/>
                <a:gd name="T11" fmla="*/ 73 h 97"/>
                <a:gd name="T12" fmla="*/ 69 w 177"/>
                <a:gd name="T13" fmla="*/ 79 h 97"/>
                <a:gd name="T14" fmla="*/ 84 w 177"/>
                <a:gd name="T15" fmla="*/ 84 h 97"/>
                <a:gd name="T16" fmla="*/ 99 w 177"/>
                <a:gd name="T17" fmla="*/ 88 h 97"/>
                <a:gd name="T18" fmla="*/ 107 w 177"/>
                <a:gd name="T19" fmla="*/ 90 h 97"/>
                <a:gd name="T20" fmla="*/ 114 w 177"/>
                <a:gd name="T21" fmla="*/ 92 h 97"/>
                <a:gd name="T22" fmla="*/ 133 w 177"/>
                <a:gd name="T23" fmla="*/ 95 h 97"/>
                <a:gd name="T24" fmla="*/ 155 w 177"/>
                <a:gd name="T25" fmla="*/ 96 h 97"/>
                <a:gd name="T26" fmla="*/ 177 w 177"/>
                <a:gd name="T27" fmla="*/ 97 h 97"/>
                <a:gd name="T28" fmla="*/ 177 w 177"/>
                <a:gd name="T29" fmla="*/ 94 h 97"/>
                <a:gd name="T30" fmla="*/ 175 w 177"/>
                <a:gd name="T31" fmla="*/ 0 h 97"/>
                <a:gd name="T32" fmla="*/ 26 w 177"/>
                <a:gd name="T33" fmla="*/ 3 h 97"/>
                <a:gd name="T34" fmla="*/ 0 w 177"/>
                <a:gd name="T35" fmla="*/ 4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7" h="97">
                  <a:moveTo>
                    <a:pt x="0" y="42"/>
                  </a:moveTo>
                  <a:lnTo>
                    <a:pt x="0" y="42"/>
                  </a:lnTo>
                  <a:lnTo>
                    <a:pt x="13" y="51"/>
                  </a:lnTo>
                  <a:lnTo>
                    <a:pt x="27" y="59"/>
                  </a:lnTo>
                  <a:lnTo>
                    <a:pt x="40" y="67"/>
                  </a:lnTo>
                  <a:lnTo>
                    <a:pt x="55" y="73"/>
                  </a:lnTo>
                  <a:lnTo>
                    <a:pt x="69" y="79"/>
                  </a:lnTo>
                  <a:lnTo>
                    <a:pt x="84" y="84"/>
                  </a:lnTo>
                  <a:lnTo>
                    <a:pt x="99" y="88"/>
                  </a:lnTo>
                  <a:lnTo>
                    <a:pt x="107" y="90"/>
                  </a:lnTo>
                  <a:lnTo>
                    <a:pt x="114" y="92"/>
                  </a:lnTo>
                  <a:lnTo>
                    <a:pt x="133" y="95"/>
                  </a:lnTo>
                  <a:lnTo>
                    <a:pt x="155" y="96"/>
                  </a:lnTo>
                  <a:lnTo>
                    <a:pt x="177" y="97"/>
                  </a:lnTo>
                  <a:lnTo>
                    <a:pt x="177" y="94"/>
                  </a:lnTo>
                  <a:lnTo>
                    <a:pt x="175" y="0"/>
                  </a:lnTo>
                  <a:lnTo>
                    <a:pt x="26" y="3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43B0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2">
              <a:extLst>
                <a:ext uri="{FF2B5EF4-FFF2-40B4-BE49-F238E27FC236}">
                  <a16:creationId xmlns:a16="http://schemas.microsoft.com/office/drawing/2014/main" id="{8AD9E351-5169-4433-8CD3-C4FF9B869865}"/>
                </a:ext>
              </a:extLst>
            </p:cNvPr>
            <p:cNvSpPr>
              <a:spLocks/>
            </p:cNvSpPr>
            <p:nvPr/>
          </p:nvSpPr>
          <p:spPr bwMode="auto">
            <a:xfrm>
              <a:off x="8526463" y="2408238"/>
              <a:ext cx="547687" cy="171450"/>
            </a:xfrm>
            <a:custGeom>
              <a:avLst/>
              <a:gdLst>
                <a:gd name="T0" fmla="*/ 525 w 691"/>
                <a:gd name="T1" fmla="*/ 35 h 215"/>
                <a:gd name="T2" fmla="*/ 535 w 691"/>
                <a:gd name="T3" fmla="*/ 63 h 215"/>
                <a:gd name="T4" fmla="*/ 434 w 691"/>
                <a:gd name="T5" fmla="*/ 95 h 215"/>
                <a:gd name="T6" fmla="*/ 425 w 691"/>
                <a:gd name="T7" fmla="*/ 66 h 215"/>
                <a:gd name="T8" fmla="*/ 275 w 691"/>
                <a:gd name="T9" fmla="*/ 112 h 215"/>
                <a:gd name="T10" fmla="*/ 269 w 691"/>
                <a:gd name="T11" fmla="*/ 113 h 215"/>
                <a:gd name="T12" fmla="*/ 0 w 691"/>
                <a:gd name="T13" fmla="*/ 118 h 215"/>
                <a:gd name="T14" fmla="*/ 3 w 691"/>
                <a:gd name="T15" fmla="*/ 215 h 215"/>
                <a:gd name="T16" fmla="*/ 271 w 691"/>
                <a:gd name="T17" fmla="*/ 208 h 215"/>
                <a:gd name="T18" fmla="*/ 502 w 691"/>
                <a:gd name="T19" fmla="*/ 203 h 215"/>
                <a:gd name="T20" fmla="*/ 504 w 691"/>
                <a:gd name="T21" fmla="*/ 203 h 215"/>
                <a:gd name="T22" fmla="*/ 508 w 691"/>
                <a:gd name="T23" fmla="*/ 203 h 215"/>
                <a:gd name="T24" fmla="*/ 539 w 691"/>
                <a:gd name="T25" fmla="*/ 201 h 215"/>
                <a:gd name="T26" fmla="*/ 543 w 691"/>
                <a:gd name="T27" fmla="*/ 200 h 215"/>
                <a:gd name="T28" fmla="*/ 543 w 691"/>
                <a:gd name="T29" fmla="*/ 201 h 215"/>
                <a:gd name="T30" fmla="*/ 560 w 691"/>
                <a:gd name="T31" fmla="*/ 199 h 215"/>
                <a:gd name="T32" fmla="*/ 578 w 691"/>
                <a:gd name="T33" fmla="*/ 197 h 215"/>
                <a:gd name="T34" fmla="*/ 624 w 691"/>
                <a:gd name="T35" fmla="*/ 190 h 215"/>
                <a:gd name="T36" fmla="*/ 663 w 691"/>
                <a:gd name="T37" fmla="*/ 183 h 215"/>
                <a:gd name="T38" fmla="*/ 691 w 691"/>
                <a:gd name="T39" fmla="*/ 176 h 215"/>
                <a:gd name="T40" fmla="*/ 687 w 691"/>
                <a:gd name="T41" fmla="*/ 163 h 215"/>
                <a:gd name="T42" fmla="*/ 686 w 691"/>
                <a:gd name="T43" fmla="*/ 86 h 215"/>
                <a:gd name="T44" fmla="*/ 672 w 691"/>
                <a:gd name="T45" fmla="*/ 91 h 215"/>
                <a:gd name="T46" fmla="*/ 639 w 691"/>
                <a:gd name="T47" fmla="*/ 0 h 215"/>
                <a:gd name="T48" fmla="*/ 525 w 691"/>
                <a:gd name="T49" fmla="*/ 3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1" h="215">
                  <a:moveTo>
                    <a:pt x="525" y="35"/>
                  </a:moveTo>
                  <a:lnTo>
                    <a:pt x="535" y="63"/>
                  </a:lnTo>
                  <a:lnTo>
                    <a:pt x="434" y="95"/>
                  </a:lnTo>
                  <a:lnTo>
                    <a:pt x="425" y="66"/>
                  </a:lnTo>
                  <a:lnTo>
                    <a:pt x="275" y="112"/>
                  </a:lnTo>
                  <a:lnTo>
                    <a:pt x="269" y="113"/>
                  </a:lnTo>
                  <a:lnTo>
                    <a:pt x="0" y="118"/>
                  </a:lnTo>
                  <a:lnTo>
                    <a:pt x="3" y="215"/>
                  </a:lnTo>
                  <a:lnTo>
                    <a:pt x="271" y="208"/>
                  </a:lnTo>
                  <a:lnTo>
                    <a:pt x="502" y="203"/>
                  </a:lnTo>
                  <a:lnTo>
                    <a:pt x="504" y="203"/>
                  </a:lnTo>
                  <a:lnTo>
                    <a:pt x="508" y="203"/>
                  </a:lnTo>
                  <a:lnTo>
                    <a:pt x="539" y="201"/>
                  </a:lnTo>
                  <a:lnTo>
                    <a:pt x="543" y="200"/>
                  </a:lnTo>
                  <a:lnTo>
                    <a:pt x="543" y="201"/>
                  </a:lnTo>
                  <a:lnTo>
                    <a:pt x="560" y="199"/>
                  </a:lnTo>
                  <a:lnTo>
                    <a:pt x="578" y="197"/>
                  </a:lnTo>
                  <a:lnTo>
                    <a:pt x="624" y="190"/>
                  </a:lnTo>
                  <a:lnTo>
                    <a:pt x="663" y="183"/>
                  </a:lnTo>
                  <a:lnTo>
                    <a:pt x="691" y="176"/>
                  </a:lnTo>
                  <a:lnTo>
                    <a:pt x="687" y="163"/>
                  </a:lnTo>
                  <a:lnTo>
                    <a:pt x="686" y="86"/>
                  </a:lnTo>
                  <a:lnTo>
                    <a:pt x="672" y="91"/>
                  </a:lnTo>
                  <a:lnTo>
                    <a:pt x="639" y="0"/>
                  </a:lnTo>
                  <a:lnTo>
                    <a:pt x="525" y="35"/>
                  </a:lnTo>
                  <a:close/>
                </a:path>
              </a:pathLst>
            </a:custGeom>
            <a:solidFill>
              <a:srgbClr val="43B0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38" name="Freeform 33">
            <a:extLst>
              <a:ext uri="{FF2B5EF4-FFF2-40B4-BE49-F238E27FC236}">
                <a16:creationId xmlns:a16="http://schemas.microsoft.com/office/drawing/2014/main" id="{45042CBF-3222-4B86-908C-B4600B699CFE}"/>
              </a:ext>
            </a:extLst>
          </p:cNvPr>
          <p:cNvSpPr>
            <a:spLocks/>
          </p:cNvSpPr>
          <p:nvPr/>
        </p:nvSpPr>
        <p:spPr bwMode="auto">
          <a:xfrm>
            <a:off x="8526463" y="2408238"/>
            <a:ext cx="547687" cy="171450"/>
          </a:xfrm>
          <a:custGeom>
            <a:avLst/>
            <a:gdLst>
              <a:gd name="T0" fmla="*/ 525 w 691"/>
              <a:gd name="T1" fmla="*/ 35 h 215"/>
              <a:gd name="T2" fmla="*/ 535 w 691"/>
              <a:gd name="T3" fmla="*/ 63 h 215"/>
              <a:gd name="T4" fmla="*/ 434 w 691"/>
              <a:gd name="T5" fmla="*/ 95 h 215"/>
              <a:gd name="T6" fmla="*/ 425 w 691"/>
              <a:gd name="T7" fmla="*/ 66 h 215"/>
              <a:gd name="T8" fmla="*/ 275 w 691"/>
              <a:gd name="T9" fmla="*/ 112 h 215"/>
              <a:gd name="T10" fmla="*/ 269 w 691"/>
              <a:gd name="T11" fmla="*/ 113 h 215"/>
              <a:gd name="T12" fmla="*/ 0 w 691"/>
              <a:gd name="T13" fmla="*/ 118 h 215"/>
              <a:gd name="T14" fmla="*/ 3 w 691"/>
              <a:gd name="T15" fmla="*/ 215 h 215"/>
              <a:gd name="T16" fmla="*/ 271 w 691"/>
              <a:gd name="T17" fmla="*/ 208 h 215"/>
              <a:gd name="T18" fmla="*/ 502 w 691"/>
              <a:gd name="T19" fmla="*/ 203 h 215"/>
              <a:gd name="T20" fmla="*/ 504 w 691"/>
              <a:gd name="T21" fmla="*/ 203 h 215"/>
              <a:gd name="T22" fmla="*/ 508 w 691"/>
              <a:gd name="T23" fmla="*/ 203 h 215"/>
              <a:gd name="T24" fmla="*/ 539 w 691"/>
              <a:gd name="T25" fmla="*/ 201 h 215"/>
              <a:gd name="T26" fmla="*/ 543 w 691"/>
              <a:gd name="T27" fmla="*/ 200 h 215"/>
              <a:gd name="T28" fmla="*/ 543 w 691"/>
              <a:gd name="T29" fmla="*/ 201 h 215"/>
              <a:gd name="T30" fmla="*/ 560 w 691"/>
              <a:gd name="T31" fmla="*/ 199 h 215"/>
              <a:gd name="T32" fmla="*/ 578 w 691"/>
              <a:gd name="T33" fmla="*/ 197 h 215"/>
              <a:gd name="T34" fmla="*/ 624 w 691"/>
              <a:gd name="T35" fmla="*/ 190 h 215"/>
              <a:gd name="T36" fmla="*/ 663 w 691"/>
              <a:gd name="T37" fmla="*/ 183 h 215"/>
              <a:gd name="T38" fmla="*/ 691 w 691"/>
              <a:gd name="T39" fmla="*/ 176 h 215"/>
              <a:gd name="T40" fmla="*/ 687 w 691"/>
              <a:gd name="T41" fmla="*/ 163 h 215"/>
              <a:gd name="T42" fmla="*/ 686 w 691"/>
              <a:gd name="T43" fmla="*/ 86 h 215"/>
              <a:gd name="T44" fmla="*/ 672 w 691"/>
              <a:gd name="T45" fmla="*/ 91 h 215"/>
              <a:gd name="T46" fmla="*/ 639 w 691"/>
              <a:gd name="T47" fmla="*/ 0 h 215"/>
              <a:gd name="T48" fmla="*/ 525 w 691"/>
              <a:gd name="T49" fmla="*/ 35 h 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91" h="215">
                <a:moveTo>
                  <a:pt x="525" y="35"/>
                </a:moveTo>
                <a:lnTo>
                  <a:pt x="535" y="63"/>
                </a:lnTo>
                <a:lnTo>
                  <a:pt x="434" y="95"/>
                </a:lnTo>
                <a:lnTo>
                  <a:pt x="425" y="66"/>
                </a:lnTo>
                <a:lnTo>
                  <a:pt x="275" y="112"/>
                </a:lnTo>
                <a:lnTo>
                  <a:pt x="269" y="113"/>
                </a:lnTo>
                <a:lnTo>
                  <a:pt x="0" y="118"/>
                </a:lnTo>
                <a:lnTo>
                  <a:pt x="3" y="215"/>
                </a:lnTo>
                <a:lnTo>
                  <a:pt x="271" y="208"/>
                </a:lnTo>
                <a:lnTo>
                  <a:pt x="502" y="203"/>
                </a:lnTo>
                <a:lnTo>
                  <a:pt x="504" y="203"/>
                </a:lnTo>
                <a:lnTo>
                  <a:pt x="508" y="203"/>
                </a:lnTo>
                <a:lnTo>
                  <a:pt x="539" y="201"/>
                </a:lnTo>
                <a:lnTo>
                  <a:pt x="543" y="200"/>
                </a:lnTo>
                <a:lnTo>
                  <a:pt x="543" y="201"/>
                </a:lnTo>
                <a:lnTo>
                  <a:pt x="560" y="199"/>
                </a:lnTo>
                <a:lnTo>
                  <a:pt x="578" y="197"/>
                </a:lnTo>
                <a:lnTo>
                  <a:pt x="624" y="190"/>
                </a:lnTo>
                <a:lnTo>
                  <a:pt x="663" y="183"/>
                </a:lnTo>
                <a:lnTo>
                  <a:pt x="691" y="176"/>
                </a:lnTo>
                <a:lnTo>
                  <a:pt x="687" y="163"/>
                </a:lnTo>
                <a:lnTo>
                  <a:pt x="686" y="86"/>
                </a:lnTo>
                <a:lnTo>
                  <a:pt x="672" y="91"/>
                </a:lnTo>
                <a:lnTo>
                  <a:pt x="639" y="0"/>
                </a:lnTo>
                <a:lnTo>
                  <a:pt x="525" y="35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Freeform 34">
            <a:extLst>
              <a:ext uri="{FF2B5EF4-FFF2-40B4-BE49-F238E27FC236}">
                <a16:creationId xmlns:a16="http://schemas.microsoft.com/office/drawing/2014/main" id="{4AB44EB3-7E55-4B19-A2A9-77732EF6FE9B}"/>
              </a:ext>
            </a:extLst>
          </p:cNvPr>
          <p:cNvSpPr>
            <a:spLocks/>
          </p:cNvSpPr>
          <p:nvPr/>
        </p:nvSpPr>
        <p:spPr bwMode="auto">
          <a:xfrm>
            <a:off x="7788275" y="2463800"/>
            <a:ext cx="331787" cy="146050"/>
          </a:xfrm>
          <a:custGeom>
            <a:avLst/>
            <a:gdLst>
              <a:gd name="T0" fmla="*/ 417 w 417"/>
              <a:gd name="T1" fmla="*/ 87 h 184"/>
              <a:gd name="T2" fmla="*/ 413 w 417"/>
              <a:gd name="T3" fmla="*/ 42 h 184"/>
              <a:gd name="T4" fmla="*/ 390 w 417"/>
              <a:gd name="T5" fmla="*/ 2 h 184"/>
              <a:gd name="T6" fmla="*/ 388 w 417"/>
              <a:gd name="T7" fmla="*/ 0 h 184"/>
              <a:gd name="T8" fmla="*/ 346 w 417"/>
              <a:gd name="T9" fmla="*/ 43 h 184"/>
              <a:gd name="T10" fmla="*/ 308 w 417"/>
              <a:gd name="T11" fmla="*/ 43 h 184"/>
              <a:gd name="T12" fmla="*/ 0 w 417"/>
              <a:gd name="T13" fmla="*/ 43 h 184"/>
              <a:gd name="T14" fmla="*/ 0 w 417"/>
              <a:gd name="T15" fmla="*/ 85 h 184"/>
              <a:gd name="T16" fmla="*/ 0 w 417"/>
              <a:gd name="T17" fmla="*/ 93 h 184"/>
              <a:gd name="T18" fmla="*/ 0 w 417"/>
              <a:gd name="T19" fmla="*/ 101 h 184"/>
              <a:gd name="T20" fmla="*/ 2 w 417"/>
              <a:gd name="T21" fmla="*/ 110 h 184"/>
              <a:gd name="T22" fmla="*/ 4 w 417"/>
              <a:gd name="T23" fmla="*/ 118 h 184"/>
              <a:gd name="T24" fmla="*/ 7 w 417"/>
              <a:gd name="T25" fmla="*/ 127 h 184"/>
              <a:gd name="T26" fmla="*/ 12 w 417"/>
              <a:gd name="T27" fmla="*/ 134 h 184"/>
              <a:gd name="T28" fmla="*/ 16 w 417"/>
              <a:gd name="T29" fmla="*/ 142 h 184"/>
              <a:gd name="T30" fmla="*/ 22 w 417"/>
              <a:gd name="T31" fmla="*/ 149 h 184"/>
              <a:gd name="T32" fmla="*/ 29 w 417"/>
              <a:gd name="T33" fmla="*/ 156 h 184"/>
              <a:gd name="T34" fmla="*/ 36 w 417"/>
              <a:gd name="T35" fmla="*/ 161 h 184"/>
              <a:gd name="T36" fmla="*/ 44 w 417"/>
              <a:gd name="T37" fmla="*/ 167 h 184"/>
              <a:gd name="T38" fmla="*/ 51 w 417"/>
              <a:gd name="T39" fmla="*/ 171 h 184"/>
              <a:gd name="T40" fmla="*/ 60 w 417"/>
              <a:gd name="T41" fmla="*/ 174 h 184"/>
              <a:gd name="T42" fmla="*/ 69 w 417"/>
              <a:gd name="T43" fmla="*/ 176 h 184"/>
              <a:gd name="T44" fmla="*/ 76 w 417"/>
              <a:gd name="T45" fmla="*/ 177 h 184"/>
              <a:gd name="T46" fmla="*/ 85 w 417"/>
              <a:gd name="T47" fmla="*/ 178 h 184"/>
              <a:gd name="T48" fmla="*/ 307 w 417"/>
              <a:gd name="T49" fmla="*/ 184 h 184"/>
              <a:gd name="T50" fmla="*/ 316 w 417"/>
              <a:gd name="T51" fmla="*/ 184 h 184"/>
              <a:gd name="T52" fmla="*/ 327 w 417"/>
              <a:gd name="T53" fmla="*/ 183 h 184"/>
              <a:gd name="T54" fmla="*/ 337 w 417"/>
              <a:gd name="T55" fmla="*/ 181 h 184"/>
              <a:gd name="T56" fmla="*/ 346 w 417"/>
              <a:gd name="T57" fmla="*/ 177 h 184"/>
              <a:gd name="T58" fmla="*/ 355 w 417"/>
              <a:gd name="T59" fmla="*/ 174 h 184"/>
              <a:gd name="T60" fmla="*/ 365 w 417"/>
              <a:gd name="T61" fmla="*/ 169 h 184"/>
              <a:gd name="T62" fmla="*/ 373 w 417"/>
              <a:gd name="T63" fmla="*/ 163 h 184"/>
              <a:gd name="T64" fmla="*/ 381 w 417"/>
              <a:gd name="T65" fmla="*/ 157 h 184"/>
              <a:gd name="T66" fmla="*/ 388 w 417"/>
              <a:gd name="T67" fmla="*/ 150 h 184"/>
              <a:gd name="T68" fmla="*/ 395 w 417"/>
              <a:gd name="T69" fmla="*/ 142 h 184"/>
              <a:gd name="T70" fmla="*/ 401 w 417"/>
              <a:gd name="T71" fmla="*/ 134 h 184"/>
              <a:gd name="T72" fmla="*/ 406 w 417"/>
              <a:gd name="T73" fmla="*/ 126 h 184"/>
              <a:gd name="T74" fmla="*/ 410 w 417"/>
              <a:gd name="T75" fmla="*/ 116 h 184"/>
              <a:gd name="T76" fmla="*/ 413 w 417"/>
              <a:gd name="T77" fmla="*/ 106 h 184"/>
              <a:gd name="T78" fmla="*/ 416 w 417"/>
              <a:gd name="T79" fmla="*/ 97 h 184"/>
              <a:gd name="T80" fmla="*/ 417 w 417"/>
              <a:gd name="T81" fmla="*/ 87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417" h="184">
                <a:moveTo>
                  <a:pt x="417" y="87"/>
                </a:moveTo>
                <a:lnTo>
                  <a:pt x="413" y="42"/>
                </a:lnTo>
                <a:lnTo>
                  <a:pt x="390" y="2"/>
                </a:lnTo>
                <a:lnTo>
                  <a:pt x="388" y="0"/>
                </a:lnTo>
                <a:lnTo>
                  <a:pt x="346" y="43"/>
                </a:lnTo>
                <a:lnTo>
                  <a:pt x="308" y="43"/>
                </a:lnTo>
                <a:lnTo>
                  <a:pt x="0" y="43"/>
                </a:lnTo>
                <a:lnTo>
                  <a:pt x="0" y="85"/>
                </a:lnTo>
                <a:lnTo>
                  <a:pt x="0" y="93"/>
                </a:lnTo>
                <a:lnTo>
                  <a:pt x="0" y="101"/>
                </a:lnTo>
                <a:lnTo>
                  <a:pt x="2" y="110"/>
                </a:lnTo>
                <a:lnTo>
                  <a:pt x="4" y="118"/>
                </a:lnTo>
                <a:lnTo>
                  <a:pt x="7" y="127"/>
                </a:lnTo>
                <a:lnTo>
                  <a:pt x="12" y="134"/>
                </a:lnTo>
                <a:lnTo>
                  <a:pt x="16" y="142"/>
                </a:lnTo>
                <a:lnTo>
                  <a:pt x="22" y="149"/>
                </a:lnTo>
                <a:lnTo>
                  <a:pt x="29" y="156"/>
                </a:lnTo>
                <a:lnTo>
                  <a:pt x="36" y="161"/>
                </a:lnTo>
                <a:lnTo>
                  <a:pt x="44" y="167"/>
                </a:lnTo>
                <a:lnTo>
                  <a:pt x="51" y="171"/>
                </a:lnTo>
                <a:lnTo>
                  <a:pt x="60" y="174"/>
                </a:lnTo>
                <a:lnTo>
                  <a:pt x="69" y="176"/>
                </a:lnTo>
                <a:lnTo>
                  <a:pt x="76" y="177"/>
                </a:lnTo>
                <a:lnTo>
                  <a:pt x="85" y="178"/>
                </a:lnTo>
                <a:lnTo>
                  <a:pt x="307" y="184"/>
                </a:lnTo>
                <a:lnTo>
                  <a:pt x="316" y="184"/>
                </a:lnTo>
                <a:lnTo>
                  <a:pt x="327" y="183"/>
                </a:lnTo>
                <a:lnTo>
                  <a:pt x="337" y="181"/>
                </a:lnTo>
                <a:lnTo>
                  <a:pt x="346" y="177"/>
                </a:lnTo>
                <a:lnTo>
                  <a:pt x="355" y="174"/>
                </a:lnTo>
                <a:lnTo>
                  <a:pt x="365" y="169"/>
                </a:lnTo>
                <a:lnTo>
                  <a:pt x="373" y="163"/>
                </a:lnTo>
                <a:lnTo>
                  <a:pt x="381" y="157"/>
                </a:lnTo>
                <a:lnTo>
                  <a:pt x="388" y="150"/>
                </a:lnTo>
                <a:lnTo>
                  <a:pt x="395" y="142"/>
                </a:lnTo>
                <a:lnTo>
                  <a:pt x="401" y="134"/>
                </a:lnTo>
                <a:lnTo>
                  <a:pt x="406" y="126"/>
                </a:lnTo>
                <a:lnTo>
                  <a:pt x="410" y="116"/>
                </a:lnTo>
                <a:lnTo>
                  <a:pt x="413" y="106"/>
                </a:lnTo>
                <a:lnTo>
                  <a:pt x="416" y="97"/>
                </a:lnTo>
                <a:lnTo>
                  <a:pt x="417" y="87"/>
                </a:lnTo>
                <a:close/>
              </a:path>
            </a:pathLst>
          </a:custGeom>
          <a:solidFill>
            <a:srgbClr val="93328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Freeform 35">
            <a:extLst>
              <a:ext uri="{FF2B5EF4-FFF2-40B4-BE49-F238E27FC236}">
                <a16:creationId xmlns:a16="http://schemas.microsoft.com/office/drawing/2014/main" id="{2D4E4270-4473-4D57-B80E-F17A2282C78A}"/>
              </a:ext>
            </a:extLst>
          </p:cNvPr>
          <p:cNvSpPr>
            <a:spLocks/>
          </p:cNvSpPr>
          <p:nvPr/>
        </p:nvSpPr>
        <p:spPr bwMode="auto">
          <a:xfrm>
            <a:off x="7788275" y="2463800"/>
            <a:ext cx="331787" cy="146050"/>
          </a:xfrm>
          <a:custGeom>
            <a:avLst/>
            <a:gdLst>
              <a:gd name="T0" fmla="*/ 417 w 417"/>
              <a:gd name="T1" fmla="*/ 87 h 184"/>
              <a:gd name="T2" fmla="*/ 413 w 417"/>
              <a:gd name="T3" fmla="*/ 42 h 184"/>
              <a:gd name="T4" fmla="*/ 390 w 417"/>
              <a:gd name="T5" fmla="*/ 2 h 184"/>
              <a:gd name="T6" fmla="*/ 388 w 417"/>
              <a:gd name="T7" fmla="*/ 0 h 184"/>
              <a:gd name="T8" fmla="*/ 346 w 417"/>
              <a:gd name="T9" fmla="*/ 43 h 184"/>
              <a:gd name="T10" fmla="*/ 308 w 417"/>
              <a:gd name="T11" fmla="*/ 43 h 184"/>
              <a:gd name="T12" fmla="*/ 0 w 417"/>
              <a:gd name="T13" fmla="*/ 43 h 184"/>
              <a:gd name="T14" fmla="*/ 0 w 417"/>
              <a:gd name="T15" fmla="*/ 85 h 184"/>
              <a:gd name="T16" fmla="*/ 0 w 417"/>
              <a:gd name="T17" fmla="*/ 93 h 184"/>
              <a:gd name="T18" fmla="*/ 0 w 417"/>
              <a:gd name="T19" fmla="*/ 101 h 184"/>
              <a:gd name="T20" fmla="*/ 2 w 417"/>
              <a:gd name="T21" fmla="*/ 110 h 184"/>
              <a:gd name="T22" fmla="*/ 4 w 417"/>
              <a:gd name="T23" fmla="*/ 118 h 184"/>
              <a:gd name="T24" fmla="*/ 7 w 417"/>
              <a:gd name="T25" fmla="*/ 127 h 184"/>
              <a:gd name="T26" fmla="*/ 12 w 417"/>
              <a:gd name="T27" fmla="*/ 134 h 184"/>
              <a:gd name="T28" fmla="*/ 16 w 417"/>
              <a:gd name="T29" fmla="*/ 142 h 184"/>
              <a:gd name="T30" fmla="*/ 22 w 417"/>
              <a:gd name="T31" fmla="*/ 149 h 184"/>
              <a:gd name="T32" fmla="*/ 29 w 417"/>
              <a:gd name="T33" fmla="*/ 156 h 184"/>
              <a:gd name="T34" fmla="*/ 36 w 417"/>
              <a:gd name="T35" fmla="*/ 161 h 184"/>
              <a:gd name="T36" fmla="*/ 44 w 417"/>
              <a:gd name="T37" fmla="*/ 167 h 184"/>
              <a:gd name="T38" fmla="*/ 51 w 417"/>
              <a:gd name="T39" fmla="*/ 171 h 184"/>
              <a:gd name="T40" fmla="*/ 60 w 417"/>
              <a:gd name="T41" fmla="*/ 174 h 184"/>
              <a:gd name="T42" fmla="*/ 69 w 417"/>
              <a:gd name="T43" fmla="*/ 176 h 184"/>
              <a:gd name="T44" fmla="*/ 76 w 417"/>
              <a:gd name="T45" fmla="*/ 177 h 184"/>
              <a:gd name="T46" fmla="*/ 85 w 417"/>
              <a:gd name="T47" fmla="*/ 178 h 184"/>
              <a:gd name="T48" fmla="*/ 307 w 417"/>
              <a:gd name="T49" fmla="*/ 184 h 184"/>
              <a:gd name="T50" fmla="*/ 316 w 417"/>
              <a:gd name="T51" fmla="*/ 184 h 184"/>
              <a:gd name="T52" fmla="*/ 327 w 417"/>
              <a:gd name="T53" fmla="*/ 183 h 184"/>
              <a:gd name="T54" fmla="*/ 337 w 417"/>
              <a:gd name="T55" fmla="*/ 181 h 184"/>
              <a:gd name="T56" fmla="*/ 346 w 417"/>
              <a:gd name="T57" fmla="*/ 177 h 184"/>
              <a:gd name="T58" fmla="*/ 355 w 417"/>
              <a:gd name="T59" fmla="*/ 174 h 184"/>
              <a:gd name="T60" fmla="*/ 365 w 417"/>
              <a:gd name="T61" fmla="*/ 169 h 184"/>
              <a:gd name="T62" fmla="*/ 373 w 417"/>
              <a:gd name="T63" fmla="*/ 163 h 184"/>
              <a:gd name="T64" fmla="*/ 381 w 417"/>
              <a:gd name="T65" fmla="*/ 157 h 184"/>
              <a:gd name="T66" fmla="*/ 388 w 417"/>
              <a:gd name="T67" fmla="*/ 150 h 184"/>
              <a:gd name="T68" fmla="*/ 395 w 417"/>
              <a:gd name="T69" fmla="*/ 142 h 184"/>
              <a:gd name="T70" fmla="*/ 401 w 417"/>
              <a:gd name="T71" fmla="*/ 134 h 184"/>
              <a:gd name="T72" fmla="*/ 406 w 417"/>
              <a:gd name="T73" fmla="*/ 126 h 184"/>
              <a:gd name="T74" fmla="*/ 410 w 417"/>
              <a:gd name="T75" fmla="*/ 116 h 184"/>
              <a:gd name="T76" fmla="*/ 413 w 417"/>
              <a:gd name="T77" fmla="*/ 106 h 184"/>
              <a:gd name="T78" fmla="*/ 416 w 417"/>
              <a:gd name="T79" fmla="*/ 97 h 184"/>
              <a:gd name="T80" fmla="*/ 417 w 417"/>
              <a:gd name="T81" fmla="*/ 87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417" h="184">
                <a:moveTo>
                  <a:pt x="417" y="87"/>
                </a:moveTo>
                <a:lnTo>
                  <a:pt x="413" y="42"/>
                </a:lnTo>
                <a:lnTo>
                  <a:pt x="390" y="2"/>
                </a:lnTo>
                <a:lnTo>
                  <a:pt x="388" y="0"/>
                </a:lnTo>
                <a:lnTo>
                  <a:pt x="346" y="43"/>
                </a:lnTo>
                <a:lnTo>
                  <a:pt x="308" y="43"/>
                </a:lnTo>
                <a:lnTo>
                  <a:pt x="0" y="43"/>
                </a:lnTo>
                <a:lnTo>
                  <a:pt x="0" y="85"/>
                </a:lnTo>
                <a:lnTo>
                  <a:pt x="0" y="93"/>
                </a:lnTo>
                <a:lnTo>
                  <a:pt x="0" y="101"/>
                </a:lnTo>
                <a:lnTo>
                  <a:pt x="2" y="110"/>
                </a:lnTo>
                <a:lnTo>
                  <a:pt x="4" y="118"/>
                </a:lnTo>
                <a:lnTo>
                  <a:pt x="7" y="127"/>
                </a:lnTo>
                <a:lnTo>
                  <a:pt x="12" y="134"/>
                </a:lnTo>
                <a:lnTo>
                  <a:pt x="16" y="142"/>
                </a:lnTo>
                <a:lnTo>
                  <a:pt x="22" y="149"/>
                </a:lnTo>
                <a:lnTo>
                  <a:pt x="29" y="156"/>
                </a:lnTo>
                <a:lnTo>
                  <a:pt x="36" y="161"/>
                </a:lnTo>
                <a:lnTo>
                  <a:pt x="44" y="167"/>
                </a:lnTo>
                <a:lnTo>
                  <a:pt x="51" y="171"/>
                </a:lnTo>
                <a:lnTo>
                  <a:pt x="60" y="174"/>
                </a:lnTo>
                <a:lnTo>
                  <a:pt x="69" y="176"/>
                </a:lnTo>
                <a:lnTo>
                  <a:pt x="76" y="177"/>
                </a:lnTo>
                <a:lnTo>
                  <a:pt x="85" y="178"/>
                </a:lnTo>
                <a:lnTo>
                  <a:pt x="307" y="184"/>
                </a:lnTo>
                <a:lnTo>
                  <a:pt x="316" y="184"/>
                </a:lnTo>
                <a:lnTo>
                  <a:pt x="327" y="183"/>
                </a:lnTo>
                <a:lnTo>
                  <a:pt x="337" y="181"/>
                </a:lnTo>
                <a:lnTo>
                  <a:pt x="346" y="177"/>
                </a:lnTo>
                <a:lnTo>
                  <a:pt x="355" y="174"/>
                </a:lnTo>
                <a:lnTo>
                  <a:pt x="365" y="169"/>
                </a:lnTo>
                <a:lnTo>
                  <a:pt x="373" y="163"/>
                </a:lnTo>
                <a:lnTo>
                  <a:pt x="381" y="157"/>
                </a:lnTo>
                <a:lnTo>
                  <a:pt x="388" y="150"/>
                </a:lnTo>
                <a:lnTo>
                  <a:pt x="395" y="142"/>
                </a:lnTo>
                <a:lnTo>
                  <a:pt x="401" y="134"/>
                </a:lnTo>
                <a:lnTo>
                  <a:pt x="406" y="126"/>
                </a:lnTo>
                <a:lnTo>
                  <a:pt x="410" y="116"/>
                </a:lnTo>
                <a:lnTo>
                  <a:pt x="413" y="106"/>
                </a:lnTo>
                <a:lnTo>
                  <a:pt x="416" y="97"/>
                </a:lnTo>
                <a:lnTo>
                  <a:pt x="417" y="8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Freeform 36">
            <a:extLst>
              <a:ext uri="{FF2B5EF4-FFF2-40B4-BE49-F238E27FC236}">
                <a16:creationId xmlns:a16="http://schemas.microsoft.com/office/drawing/2014/main" id="{4051F768-8E69-4F56-8EEC-BCA6F584ABEB}"/>
              </a:ext>
            </a:extLst>
          </p:cNvPr>
          <p:cNvSpPr>
            <a:spLocks/>
          </p:cNvSpPr>
          <p:nvPr/>
        </p:nvSpPr>
        <p:spPr bwMode="auto">
          <a:xfrm>
            <a:off x="10061575" y="4557713"/>
            <a:ext cx="534987" cy="611188"/>
          </a:xfrm>
          <a:custGeom>
            <a:avLst/>
            <a:gdLst>
              <a:gd name="T0" fmla="*/ 0 w 673"/>
              <a:gd name="T1" fmla="*/ 56 h 770"/>
              <a:gd name="T2" fmla="*/ 9 w 673"/>
              <a:gd name="T3" fmla="*/ 47 h 770"/>
              <a:gd name="T4" fmla="*/ 71 w 673"/>
              <a:gd name="T5" fmla="*/ 0 h 770"/>
              <a:gd name="T6" fmla="*/ 271 w 673"/>
              <a:gd name="T7" fmla="*/ 232 h 770"/>
              <a:gd name="T8" fmla="*/ 258 w 673"/>
              <a:gd name="T9" fmla="*/ 244 h 770"/>
              <a:gd name="T10" fmla="*/ 673 w 673"/>
              <a:gd name="T11" fmla="*/ 721 h 770"/>
              <a:gd name="T12" fmla="*/ 615 w 673"/>
              <a:gd name="T13" fmla="*/ 770 h 770"/>
              <a:gd name="T14" fmla="*/ 578 w 673"/>
              <a:gd name="T15" fmla="*/ 727 h 770"/>
              <a:gd name="T16" fmla="*/ 0 w 673"/>
              <a:gd name="T17" fmla="*/ 56 h 7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73" h="770">
                <a:moveTo>
                  <a:pt x="0" y="56"/>
                </a:moveTo>
                <a:lnTo>
                  <a:pt x="9" y="47"/>
                </a:lnTo>
                <a:lnTo>
                  <a:pt x="71" y="0"/>
                </a:lnTo>
                <a:lnTo>
                  <a:pt x="271" y="232"/>
                </a:lnTo>
                <a:lnTo>
                  <a:pt x="258" y="244"/>
                </a:lnTo>
                <a:lnTo>
                  <a:pt x="673" y="721"/>
                </a:lnTo>
                <a:lnTo>
                  <a:pt x="615" y="770"/>
                </a:lnTo>
                <a:lnTo>
                  <a:pt x="578" y="727"/>
                </a:lnTo>
                <a:lnTo>
                  <a:pt x="0" y="56"/>
                </a:lnTo>
                <a:close/>
              </a:path>
            </a:pathLst>
          </a:custGeom>
          <a:solidFill>
            <a:srgbClr val="93328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Freeform 37">
            <a:extLst>
              <a:ext uri="{FF2B5EF4-FFF2-40B4-BE49-F238E27FC236}">
                <a16:creationId xmlns:a16="http://schemas.microsoft.com/office/drawing/2014/main" id="{FE5BF5B0-D3A2-4F0D-BB6A-D257EE37CEB9}"/>
              </a:ext>
            </a:extLst>
          </p:cNvPr>
          <p:cNvSpPr>
            <a:spLocks/>
          </p:cNvSpPr>
          <p:nvPr/>
        </p:nvSpPr>
        <p:spPr bwMode="auto">
          <a:xfrm>
            <a:off x="10061575" y="4557713"/>
            <a:ext cx="534987" cy="611188"/>
          </a:xfrm>
          <a:custGeom>
            <a:avLst/>
            <a:gdLst>
              <a:gd name="T0" fmla="*/ 0 w 673"/>
              <a:gd name="T1" fmla="*/ 56 h 770"/>
              <a:gd name="T2" fmla="*/ 9 w 673"/>
              <a:gd name="T3" fmla="*/ 47 h 770"/>
              <a:gd name="T4" fmla="*/ 71 w 673"/>
              <a:gd name="T5" fmla="*/ 0 h 770"/>
              <a:gd name="T6" fmla="*/ 271 w 673"/>
              <a:gd name="T7" fmla="*/ 232 h 770"/>
              <a:gd name="T8" fmla="*/ 258 w 673"/>
              <a:gd name="T9" fmla="*/ 244 h 770"/>
              <a:gd name="T10" fmla="*/ 673 w 673"/>
              <a:gd name="T11" fmla="*/ 721 h 770"/>
              <a:gd name="T12" fmla="*/ 615 w 673"/>
              <a:gd name="T13" fmla="*/ 770 h 770"/>
              <a:gd name="T14" fmla="*/ 578 w 673"/>
              <a:gd name="T15" fmla="*/ 727 h 770"/>
              <a:gd name="T16" fmla="*/ 0 w 673"/>
              <a:gd name="T17" fmla="*/ 56 h 7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73" h="770">
                <a:moveTo>
                  <a:pt x="0" y="56"/>
                </a:moveTo>
                <a:lnTo>
                  <a:pt x="9" y="47"/>
                </a:lnTo>
                <a:lnTo>
                  <a:pt x="71" y="0"/>
                </a:lnTo>
                <a:lnTo>
                  <a:pt x="271" y="232"/>
                </a:lnTo>
                <a:lnTo>
                  <a:pt x="258" y="244"/>
                </a:lnTo>
                <a:lnTo>
                  <a:pt x="673" y="721"/>
                </a:lnTo>
                <a:lnTo>
                  <a:pt x="615" y="770"/>
                </a:lnTo>
                <a:lnTo>
                  <a:pt x="578" y="727"/>
                </a:lnTo>
                <a:lnTo>
                  <a:pt x="0" y="56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511AF825-248A-6645-BFA6-64234E0892D0}"/>
              </a:ext>
            </a:extLst>
          </p:cNvPr>
          <p:cNvGrpSpPr/>
          <p:nvPr/>
        </p:nvGrpSpPr>
        <p:grpSpPr>
          <a:xfrm>
            <a:off x="5620158" y="1265697"/>
            <a:ext cx="6369843" cy="4062701"/>
            <a:chOff x="5620158" y="1265697"/>
            <a:chExt cx="6369843" cy="4062701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CF357BCB-064E-6E4A-9057-B99F5043CDA8}"/>
                </a:ext>
              </a:extLst>
            </p:cNvPr>
            <p:cNvSpPr txBox="1"/>
            <p:nvPr userDrawn="1"/>
          </p:nvSpPr>
          <p:spPr>
            <a:xfrm>
              <a:off x="6404265" y="5174510"/>
              <a:ext cx="1367362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BUTTERNUT ST., N.W.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093A5EFE-9EF7-414D-B3CE-075C2DB91927}"/>
                </a:ext>
              </a:extLst>
            </p:cNvPr>
            <p:cNvSpPr txBox="1"/>
            <p:nvPr userDrawn="1"/>
          </p:nvSpPr>
          <p:spPr>
            <a:xfrm rot="16200000">
              <a:off x="5281122" y="3926237"/>
              <a:ext cx="831959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5TH ST., N.W.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2F835534-67D4-B14C-97BA-24C520AEFF23}"/>
                </a:ext>
              </a:extLst>
            </p:cNvPr>
            <p:cNvSpPr txBox="1"/>
            <p:nvPr userDrawn="1"/>
          </p:nvSpPr>
          <p:spPr>
            <a:xfrm rot="16200000">
              <a:off x="8422114" y="4210375"/>
              <a:ext cx="831959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4TH ST., N.W.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8B828909-023D-CD43-BF6C-B90013D8E621}"/>
                </a:ext>
              </a:extLst>
            </p:cNvPr>
            <p:cNvSpPr txBox="1"/>
            <p:nvPr userDrawn="1"/>
          </p:nvSpPr>
          <p:spPr>
            <a:xfrm rot="2363638">
              <a:off x="6367482" y="1265697"/>
              <a:ext cx="981038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BLAIR RD., N.W.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F371FE65-6F26-B84A-9EBA-0E920932A1CE}"/>
                </a:ext>
              </a:extLst>
            </p:cNvPr>
            <p:cNvSpPr txBox="1"/>
            <p:nvPr userDrawn="1"/>
          </p:nvSpPr>
          <p:spPr>
            <a:xfrm rot="2955663">
              <a:off x="9250165" y="4258154"/>
              <a:ext cx="981038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BLAIR RD., N.W.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B0194CE2-FE13-A942-9553-F8A14ADC71A6}"/>
                </a:ext>
              </a:extLst>
            </p:cNvPr>
            <p:cNvSpPr txBox="1"/>
            <p:nvPr userDrawn="1"/>
          </p:nvSpPr>
          <p:spPr>
            <a:xfrm rot="3870039">
              <a:off x="9829390" y="3077073"/>
              <a:ext cx="47769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WMATA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45CEF86F-CD6F-9940-8259-00E886533C35}"/>
                </a:ext>
              </a:extLst>
            </p:cNvPr>
            <p:cNvSpPr txBox="1"/>
            <p:nvPr userDrawn="1"/>
          </p:nvSpPr>
          <p:spPr>
            <a:xfrm>
              <a:off x="6281665" y="2595212"/>
              <a:ext cx="1038746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CEDAR ST., N.W.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9E47D44B-091A-154E-B9C1-D192BA2791DA}"/>
                </a:ext>
              </a:extLst>
            </p:cNvPr>
            <p:cNvSpPr txBox="1"/>
            <p:nvPr userDrawn="1"/>
          </p:nvSpPr>
          <p:spPr>
            <a:xfrm rot="384577">
              <a:off x="11101937" y="4435036"/>
              <a:ext cx="888064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VINE ST., N.W.</a:t>
              </a: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19920694-D4A2-594D-815F-652E9D0006D8}"/>
              </a:ext>
            </a:extLst>
          </p:cNvPr>
          <p:cNvSpPr/>
          <p:nvPr/>
        </p:nvSpPr>
        <p:spPr>
          <a:xfrm>
            <a:off x="508958" y="6113331"/>
            <a:ext cx="638355" cy="345057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7CFB00-99CA-A847-A40A-CB6BA8E969AB}"/>
              </a:ext>
            </a:extLst>
          </p:cNvPr>
          <p:cNvSpPr txBox="1"/>
          <p:nvPr/>
        </p:nvSpPr>
        <p:spPr>
          <a:xfrm>
            <a:off x="1237456" y="6049915"/>
            <a:ext cx="2826415" cy="52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66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Extent of Project/</a:t>
            </a:r>
          </a:p>
          <a:p>
            <a:pPr>
              <a:lnSpc>
                <a:spcPts val="166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Pavement Reconstruction</a:t>
            </a:r>
          </a:p>
        </p:txBody>
      </p:sp>
      <p:sp>
        <p:nvSpPr>
          <p:cNvPr id="59" name="Content Placeholder 2">
            <a:extLst>
              <a:ext uri="{FF2B5EF4-FFF2-40B4-BE49-F238E27FC236}">
                <a16:creationId xmlns:a16="http://schemas.microsoft.com/office/drawing/2014/main" id="{CFCA1367-242D-0944-8816-9365FF84CC7A}"/>
              </a:ext>
            </a:extLst>
          </p:cNvPr>
          <p:cNvSpPr txBox="1">
            <a:spLocks/>
          </p:cNvSpPr>
          <p:nvPr/>
        </p:nvSpPr>
        <p:spPr>
          <a:xfrm>
            <a:off x="195648" y="1281112"/>
            <a:ext cx="5116245" cy="47860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b="1" dirty="0">
                <a:solidFill>
                  <a:srgbClr val="1D428A"/>
                </a:solidFill>
              </a:rPr>
              <a:t>Phase 1.</a:t>
            </a:r>
            <a:r>
              <a:rPr lang="en-US" sz="2200" dirty="0">
                <a:solidFill>
                  <a:srgbClr val="1D428A"/>
                </a:solidFill>
              </a:rPr>
              <a:t> </a:t>
            </a:r>
            <a:r>
              <a:rPr lang="en-US" sz="2200" dirty="0"/>
              <a:t>Removal and pavement restoration of median along Cedar Street west of Blair Road.</a:t>
            </a:r>
          </a:p>
          <a:p>
            <a:r>
              <a:rPr lang="en-US" sz="2200" b="1" dirty="0">
                <a:solidFill>
                  <a:srgbClr val="EA7600"/>
                </a:solidFill>
              </a:rPr>
              <a:t>Phase 2.</a:t>
            </a:r>
            <a:r>
              <a:rPr lang="en-US" sz="2200" dirty="0">
                <a:solidFill>
                  <a:srgbClr val="EA7600"/>
                </a:solidFill>
              </a:rPr>
              <a:t> </a:t>
            </a:r>
            <a:r>
              <a:rPr lang="en-US" sz="2200" dirty="0"/>
              <a:t>Removal and replacement of median along Cedar Street east of Blair Road.</a:t>
            </a:r>
          </a:p>
          <a:p>
            <a:r>
              <a:rPr lang="en-US" sz="2200" b="1" dirty="0">
                <a:solidFill>
                  <a:srgbClr val="43B02B"/>
                </a:solidFill>
              </a:rPr>
              <a:t>Phase 3.</a:t>
            </a:r>
            <a:r>
              <a:rPr lang="en-US" sz="2200" dirty="0">
                <a:solidFill>
                  <a:srgbClr val="43B02B"/>
                </a:solidFill>
              </a:rPr>
              <a:t> </a:t>
            </a:r>
            <a:r>
              <a:rPr lang="en-US" sz="2200" dirty="0"/>
              <a:t>Reconstruction of northern sidewalk and ramps along Cedar Street east of Blair Road.</a:t>
            </a:r>
          </a:p>
          <a:p>
            <a:r>
              <a:rPr lang="en-US" sz="2200" b="1" dirty="0">
                <a:solidFill>
                  <a:srgbClr val="93328E"/>
                </a:solidFill>
              </a:rPr>
              <a:t>Phase 4.</a:t>
            </a:r>
            <a:r>
              <a:rPr lang="en-US" sz="2200" dirty="0">
                <a:solidFill>
                  <a:srgbClr val="93328E"/>
                </a:solidFill>
              </a:rPr>
              <a:t> </a:t>
            </a:r>
            <a:r>
              <a:rPr lang="en-US" sz="2200" dirty="0"/>
              <a:t>Reconstruction of northern sidewalk, ramps, and LID facility along Cedar Street west of Blair Road, and construction of bus bay along Blair Road.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7152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Freeform 5">
            <a:extLst>
              <a:ext uri="{FF2B5EF4-FFF2-40B4-BE49-F238E27FC236}">
                <a16:creationId xmlns:a16="http://schemas.microsoft.com/office/drawing/2014/main" id="{55B317D6-D2BC-E145-85DB-B8BAE7000640}"/>
              </a:ext>
            </a:extLst>
          </p:cNvPr>
          <p:cNvSpPr>
            <a:spLocks/>
          </p:cNvSpPr>
          <p:nvPr/>
        </p:nvSpPr>
        <p:spPr bwMode="auto">
          <a:xfrm>
            <a:off x="7421083" y="2307368"/>
            <a:ext cx="3317107" cy="3190444"/>
          </a:xfrm>
          <a:custGeom>
            <a:avLst/>
            <a:gdLst>
              <a:gd name="T0" fmla="*/ 658 w 3614"/>
              <a:gd name="T1" fmla="*/ 118 h 3476"/>
              <a:gd name="T2" fmla="*/ 734 w 3614"/>
              <a:gd name="T3" fmla="*/ 180 h 3476"/>
              <a:gd name="T4" fmla="*/ 742 w 3614"/>
              <a:gd name="T5" fmla="*/ 192 h 3476"/>
              <a:gd name="T6" fmla="*/ 748 w 3614"/>
              <a:gd name="T7" fmla="*/ 226 h 3476"/>
              <a:gd name="T8" fmla="*/ 726 w 3614"/>
              <a:gd name="T9" fmla="*/ 272 h 3476"/>
              <a:gd name="T10" fmla="*/ 704 w 3614"/>
              <a:gd name="T11" fmla="*/ 282 h 3476"/>
              <a:gd name="T12" fmla="*/ 696 w 3614"/>
              <a:gd name="T13" fmla="*/ 284 h 3476"/>
              <a:gd name="T14" fmla="*/ 696 w 3614"/>
              <a:gd name="T15" fmla="*/ 284 h 3476"/>
              <a:gd name="T16" fmla="*/ 0 w 3614"/>
              <a:gd name="T17" fmla="*/ 538 h 3476"/>
              <a:gd name="T18" fmla="*/ 1064 w 3614"/>
              <a:gd name="T19" fmla="*/ 604 h 3476"/>
              <a:gd name="T20" fmla="*/ 1156 w 3614"/>
              <a:gd name="T21" fmla="*/ 622 h 3476"/>
              <a:gd name="T22" fmla="*/ 1224 w 3614"/>
              <a:gd name="T23" fmla="*/ 658 h 3476"/>
              <a:gd name="T24" fmla="*/ 1272 w 3614"/>
              <a:gd name="T25" fmla="*/ 702 h 3476"/>
              <a:gd name="T26" fmla="*/ 1310 w 3614"/>
              <a:gd name="T27" fmla="*/ 758 h 3476"/>
              <a:gd name="T28" fmla="*/ 1352 w 3614"/>
              <a:gd name="T29" fmla="*/ 848 h 3476"/>
              <a:gd name="T30" fmla="*/ 1402 w 3614"/>
              <a:gd name="T31" fmla="*/ 973 h 3476"/>
              <a:gd name="T32" fmla="*/ 1424 w 3614"/>
              <a:gd name="T33" fmla="*/ 1083 h 3476"/>
              <a:gd name="T34" fmla="*/ 1436 w 3614"/>
              <a:gd name="T35" fmla="*/ 1911 h 3476"/>
              <a:gd name="T36" fmla="*/ 1436 w 3614"/>
              <a:gd name="T37" fmla="*/ 2810 h 3476"/>
              <a:gd name="T38" fmla="*/ 1426 w 3614"/>
              <a:gd name="T39" fmla="*/ 2876 h 3476"/>
              <a:gd name="T40" fmla="*/ 1386 w 3614"/>
              <a:gd name="T41" fmla="*/ 2950 h 3476"/>
              <a:gd name="T42" fmla="*/ 1328 w 3614"/>
              <a:gd name="T43" fmla="*/ 3000 h 3476"/>
              <a:gd name="T44" fmla="*/ 1254 w 3614"/>
              <a:gd name="T45" fmla="*/ 3036 h 3476"/>
              <a:gd name="T46" fmla="*/ 1824 w 3614"/>
              <a:gd name="T47" fmla="*/ 3052 h 3476"/>
              <a:gd name="T48" fmla="*/ 1772 w 3614"/>
              <a:gd name="T49" fmla="*/ 3036 h 3476"/>
              <a:gd name="T50" fmla="*/ 1720 w 3614"/>
              <a:gd name="T51" fmla="*/ 2994 h 3476"/>
              <a:gd name="T52" fmla="*/ 1692 w 3614"/>
              <a:gd name="T53" fmla="*/ 2944 h 3476"/>
              <a:gd name="T54" fmla="*/ 1678 w 3614"/>
              <a:gd name="T55" fmla="*/ 2882 h 3476"/>
              <a:gd name="T56" fmla="*/ 1670 w 3614"/>
              <a:gd name="T57" fmla="*/ 1519 h 3476"/>
              <a:gd name="T58" fmla="*/ 1676 w 3614"/>
              <a:gd name="T59" fmla="*/ 1473 h 3476"/>
              <a:gd name="T60" fmla="*/ 1702 w 3614"/>
              <a:gd name="T61" fmla="*/ 1435 h 3476"/>
              <a:gd name="T62" fmla="*/ 1740 w 3614"/>
              <a:gd name="T63" fmla="*/ 1423 h 3476"/>
              <a:gd name="T64" fmla="*/ 1764 w 3614"/>
              <a:gd name="T65" fmla="*/ 1427 h 3476"/>
              <a:gd name="T66" fmla="*/ 1780 w 3614"/>
              <a:gd name="T67" fmla="*/ 1439 h 3476"/>
              <a:gd name="T68" fmla="*/ 3070 w 3614"/>
              <a:gd name="T69" fmla="*/ 2940 h 3476"/>
              <a:gd name="T70" fmla="*/ 3086 w 3614"/>
              <a:gd name="T71" fmla="*/ 2966 h 3476"/>
              <a:gd name="T72" fmla="*/ 3088 w 3614"/>
              <a:gd name="T73" fmla="*/ 2998 h 3476"/>
              <a:gd name="T74" fmla="*/ 3072 w 3614"/>
              <a:gd name="T75" fmla="*/ 3022 h 3476"/>
              <a:gd name="T76" fmla="*/ 3032 w 3614"/>
              <a:gd name="T77" fmla="*/ 3048 h 3476"/>
              <a:gd name="T78" fmla="*/ 3238 w 3614"/>
              <a:gd name="T79" fmla="*/ 3388 h 3476"/>
              <a:gd name="T80" fmla="*/ 3288 w 3614"/>
              <a:gd name="T81" fmla="*/ 3392 h 3476"/>
              <a:gd name="T82" fmla="*/ 3350 w 3614"/>
              <a:gd name="T83" fmla="*/ 3410 h 3476"/>
              <a:gd name="T84" fmla="*/ 3426 w 3614"/>
              <a:gd name="T85" fmla="*/ 3448 h 3476"/>
              <a:gd name="T86" fmla="*/ 3614 w 3614"/>
              <a:gd name="T87" fmla="*/ 3402 h 3476"/>
              <a:gd name="T88" fmla="*/ 3068 w 3614"/>
              <a:gd name="T89" fmla="*/ 2714 h 3476"/>
              <a:gd name="T90" fmla="*/ 2006 w 3614"/>
              <a:gd name="T91" fmla="*/ 1455 h 3476"/>
              <a:gd name="T92" fmla="*/ 1772 w 3614"/>
              <a:gd name="T93" fmla="*/ 1173 h 3476"/>
              <a:gd name="T94" fmla="*/ 1752 w 3614"/>
              <a:gd name="T95" fmla="*/ 1119 h 3476"/>
              <a:gd name="T96" fmla="*/ 1738 w 3614"/>
              <a:gd name="T97" fmla="*/ 997 h 3476"/>
              <a:gd name="T98" fmla="*/ 1740 w 3614"/>
              <a:gd name="T99" fmla="*/ 935 h 3476"/>
              <a:gd name="T100" fmla="*/ 1758 w 3614"/>
              <a:gd name="T101" fmla="*/ 762 h 3476"/>
              <a:gd name="T102" fmla="*/ 1766 w 3614"/>
              <a:gd name="T103" fmla="*/ 728 h 3476"/>
              <a:gd name="T104" fmla="*/ 1798 w 3614"/>
              <a:gd name="T105" fmla="*/ 690 h 3476"/>
              <a:gd name="T106" fmla="*/ 1858 w 3614"/>
              <a:gd name="T107" fmla="*/ 654 h 3476"/>
              <a:gd name="T108" fmla="*/ 1892 w 3614"/>
              <a:gd name="T109" fmla="*/ 642 h 3476"/>
              <a:gd name="T110" fmla="*/ 1962 w 3614"/>
              <a:gd name="T111" fmla="*/ 632 h 3476"/>
              <a:gd name="T112" fmla="*/ 2162 w 3614"/>
              <a:gd name="T113" fmla="*/ 586 h 3476"/>
              <a:gd name="T114" fmla="*/ 2198 w 3614"/>
              <a:gd name="T115" fmla="*/ 150 h 3476"/>
              <a:gd name="T116" fmla="*/ 2026 w 3614"/>
              <a:gd name="T117" fmla="*/ 218 h 3476"/>
              <a:gd name="T118" fmla="*/ 1670 w 3614"/>
              <a:gd name="T119" fmla="*/ 288 h 3476"/>
              <a:gd name="T120" fmla="*/ 1178 w 3614"/>
              <a:gd name="T121" fmla="*/ 286 h 3476"/>
              <a:gd name="T122" fmla="*/ 1100 w 3614"/>
              <a:gd name="T123" fmla="*/ 272 h 3476"/>
              <a:gd name="T124" fmla="*/ 1034 w 3614"/>
              <a:gd name="T125" fmla="*/ 240 h 34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614" h="3476">
                <a:moveTo>
                  <a:pt x="742" y="0"/>
                </a:moveTo>
                <a:lnTo>
                  <a:pt x="658" y="118"/>
                </a:lnTo>
                <a:lnTo>
                  <a:pt x="658" y="118"/>
                </a:lnTo>
                <a:lnTo>
                  <a:pt x="684" y="138"/>
                </a:lnTo>
                <a:lnTo>
                  <a:pt x="708" y="156"/>
                </a:lnTo>
                <a:lnTo>
                  <a:pt x="734" y="180"/>
                </a:lnTo>
                <a:lnTo>
                  <a:pt x="734" y="180"/>
                </a:lnTo>
                <a:lnTo>
                  <a:pt x="738" y="186"/>
                </a:lnTo>
                <a:lnTo>
                  <a:pt x="742" y="192"/>
                </a:lnTo>
                <a:lnTo>
                  <a:pt x="746" y="200"/>
                </a:lnTo>
                <a:lnTo>
                  <a:pt x="748" y="208"/>
                </a:lnTo>
                <a:lnTo>
                  <a:pt x="748" y="226"/>
                </a:lnTo>
                <a:lnTo>
                  <a:pt x="744" y="242"/>
                </a:lnTo>
                <a:lnTo>
                  <a:pt x="736" y="258"/>
                </a:lnTo>
                <a:lnTo>
                  <a:pt x="726" y="272"/>
                </a:lnTo>
                <a:lnTo>
                  <a:pt x="720" y="276"/>
                </a:lnTo>
                <a:lnTo>
                  <a:pt x="712" y="280"/>
                </a:lnTo>
                <a:lnTo>
                  <a:pt x="704" y="282"/>
                </a:lnTo>
                <a:lnTo>
                  <a:pt x="696" y="284"/>
                </a:lnTo>
                <a:lnTo>
                  <a:pt x="696" y="284"/>
                </a:lnTo>
                <a:lnTo>
                  <a:pt x="696" y="284"/>
                </a:lnTo>
                <a:lnTo>
                  <a:pt x="696" y="284"/>
                </a:lnTo>
                <a:lnTo>
                  <a:pt x="696" y="284"/>
                </a:lnTo>
                <a:lnTo>
                  <a:pt x="696" y="284"/>
                </a:lnTo>
                <a:lnTo>
                  <a:pt x="0" y="288"/>
                </a:lnTo>
                <a:lnTo>
                  <a:pt x="0" y="538"/>
                </a:lnTo>
                <a:lnTo>
                  <a:pt x="0" y="538"/>
                </a:lnTo>
                <a:lnTo>
                  <a:pt x="462" y="568"/>
                </a:lnTo>
                <a:lnTo>
                  <a:pt x="1064" y="604"/>
                </a:lnTo>
                <a:lnTo>
                  <a:pt x="1064" y="604"/>
                </a:lnTo>
                <a:lnTo>
                  <a:pt x="1098" y="606"/>
                </a:lnTo>
                <a:lnTo>
                  <a:pt x="1128" y="614"/>
                </a:lnTo>
                <a:lnTo>
                  <a:pt x="1156" y="622"/>
                </a:lnTo>
                <a:lnTo>
                  <a:pt x="1182" y="632"/>
                </a:lnTo>
                <a:lnTo>
                  <a:pt x="1204" y="646"/>
                </a:lnTo>
                <a:lnTo>
                  <a:pt x="1224" y="658"/>
                </a:lnTo>
                <a:lnTo>
                  <a:pt x="1242" y="672"/>
                </a:lnTo>
                <a:lnTo>
                  <a:pt x="1258" y="688"/>
                </a:lnTo>
                <a:lnTo>
                  <a:pt x="1272" y="702"/>
                </a:lnTo>
                <a:lnTo>
                  <a:pt x="1284" y="716"/>
                </a:lnTo>
                <a:lnTo>
                  <a:pt x="1302" y="740"/>
                </a:lnTo>
                <a:lnTo>
                  <a:pt x="1310" y="758"/>
                </a:lnTo>
                <a:lnTo>
                  <a:pt x="1314" y="764"/>
                </a:lnTo>
                <a:lnTo>
                  <a:pt x="1314" y="764"/>
                </a:lnTo>
                <a:lnTo>
                  <a:pt x="1352" y="848"/>
                </a:lnTo>
                <a:lnTo>
                  <a:pt x="1380" y="919"/>
                </a:lnTo>
                <a:lnTo>
                  <a:pt x="1402" y="973"/>
                </a:lnTo>
                <a:lnTo>
                  <a:pt x="1402" y="973"/>
                </a:lnTo>
                <a:lnTo>
                  <a:pt x="1408" y="995"/>
                </a:lnTo>
                <a:lnTo>
                  <a:pt x="1414" y="1023"/>
                </a:lnTo>
                <a:lnTo>
                  <a:pt x="1424" y="1083"/>
                </a:lnTo>
                <a:lnTo>
                  <a:pt x="1434" y="1155"/>
                </a:lnTo>
                <a:lnTo>
                  <a:pt x="1434" y="1155"/>
                </a:lnTo>
                <a:lnTo>
                  <a:pt x="1436" y="1911"/>
                </a:lnTo>
                <a:lnTo>
                  <a:pt x="1438" y="2471"/>
                </a:lnTo>
                <a:lnTo>
                  <a:pt x="1436" y="2810"/>
                </a:lnTo>
                <a:lnTo>
                  <a:pt x="1436" y="2810"/>
                </a:lnTo>
                <a:lnTo>
                  <a:pt x="1436" y="2828"/>
                </a:lnTo>
                <a:lnTo>
                  <a:pt x="1434" y="2844"/>
                </a:lnTo>
                <a:lnTo>
                  <a:pt x="1426" y="2876"/>
                </a:lnTo>
                <a:lnTo>
                  <a:pt x="1416" y="2904"/>
                </a:lnTo>
                <a:lnTo>
                  <a:pt x="1402" y="2928"/>
                </a:lnTo>
                <a:lnTo>
                  <a:pt x="1386" y="2950"/>
                </a:lnTo>
                <a:lnTo>
                  <a:pt x="1368" y="2968"/>
                </a:lnTo>
                <a:lnTo>
                  <a:pt x="1348" y="2986"/>
                </a:lnTo>
                <a:lnTo>
                  <a:pt x="1328" y="3000"/>
                </a:lnTo>
                <a:lnTo>
                  <a:pt x="1308" y="3012"/>
                </a:lnTo>
                <a:lnTo>
                  <a:pt x="1288" y="3022"/>
                </a:lnTo>
                <a:lnTo>
                  <a:pt x="1254" y="3036"/>
                </a:lnTo>
                <a:lnTo>
                  <a:pt x="1230" y="3044"/>
                </a:lnTo>
                <a:lnTo>
                  <a:pt x="1222" y="3046"/>
                </a:lnTo>
                <a:lnTo>
                  <a:pt x="1824" y="3052"/>
                </a:lnTo>
                <a:lnTo>
                  <a:pt x="1824" y="3052"/>
                </a:lnTo>
                <a:lnTo>
                  <a:pt x="1796" y="3044"/>
                </a:lnTo>
                <a:lnTo>
                  <a:pt x="1772" y="3036"/>
                </a:lnTo>
                <a:lnTo>
                  <a:pt x="1752" y="3024"/>
                </a:lnTo>
                <a:lnTo>
                  <a:pt x="1734" y="3010"/>
                </a:lnTo>
                <a:lnTo>
                  <a:pt x="1720" y="2994"/>
                </a:lnTo>
                <a:lnTo>
                  <a:pt x="1708" y="2978"/>
                </a:lnTo>
                <a:lnTo>
                  <a:pt x="1698" y="2960"/>
                </a:lnTo>
                <a:lnTo>
                  <a:pt x="1692" y="2944"/>
                </a:lnTo>
                <a:lnTo>
                  <a:pt x="1686" y="2926"/>
                </a:lnTo>
                <a:lnTo>
                  <a:pt x="1682" y="2910"/>
                </a:lnTo>
                <a:lnTo>
                  <a:pt x="1678" y="2882"/>
                </a:lnTo>
                <a:lnTo>
                  <a:pt x="1676" y="2864"/>
                </a:lnTo>
                <a:lnTo>
                  <a:pt x="1678" y="2856"/>
                </a:lnTo>
                <a:lnTo>
                  <a:pt x="1670" y="1519"/>
                </a:lnTo>
                <a:lnTo>
                  <a:pt x="1670" y="1519"/>
                </a:lnTo>
                <a:lnTo>
                  <a:pt x="1672" y="1493"/>
                </a:lnTo>
                <a:lnTo>
                  <a:pt x="1676" y="1473"/>
                </a:lnTo>
                <a:lnTo>
                  <a:pt x="1682" y="1457"/>
                </a:lnTo>
                <a:lnTo>
                  <a:pt x="1692" y="1445"/>
                </a:lnTo>
                <a:lnTo>
                  <a:pt x="1702" y="1435"/>
                </a:lnTo>
                <a:lnTo>
                  <a:pt x="1714" y="1429"/>
                </a:lnTo>
                <a:lnTo>
                  <a:pt x="1728" y="1425"/>
                </a:lnTo>
                <a:lnTo>
                  <a:pt x="1740" y="1423"/>
                </a:lnTo>
                <a:lnTo>
                  <a:pt x="1740" y="1423"/>
                </a:lnTo>
                <a:lnTo>
                  <a:pt x="1752" y="1425"/>
                </a:lnTo>
                <a:lnTo>
                  <a:pt x="1764" y="1427"/>
                </a:lnTo>
                <a:lnTo>
                  <a:pt x="1772" y="1433"/>
                </a:lnTo>
                <a:lnTo>
                  <a:pt x="1780" y="1439"/>
                </a:lnTo>
                <a:lnTo>
                  <a:pt x="1780" y="1439"/>
                </a:lnTo>
                <a:lnTo>
                  <a:pt x="2404" y="2161"/>
                </a:lnTo>
                <a:lnTo>
                  <a:pt x="2844" y="2676"/>
                </a:lnTo>
                <a:lnTo>
                  <a:pt x="3070" y="2940"/>
                </a:lnTo>
                <a:lnTo>
                  <a:pt x="3070" y="2940"/>
                </a:lnTo>
                <a:lnTo>
                  <a:pt x="3080" y="2954"/>
                </a:lnTo>
                <a:lnTo>
                  <a:pt x="3086" y="2966"/>
                </a:lnTo>
                <a:lnTo>
                  <a:pt x="3088" y="2978"/>
                </a:lnTo>
                <a:lnTo>
                  <a:pt x="3088" y="2988"/>
                </a:lnTo>
                <a:lnTo>
                  <a:pt x="3088" y="2998"/>
                </a:lnTo>
                <a:lnTo>
                  <a:pt x="3084" y="3008"/>
                </a:lnTo>
                <a:lnTo>
                  <a:pt x="3078" y="3014"/>
                </a:lnTo>
                <a:lnTo>
                  <a:pt x="3072" y="3022"/>
                </a:lnTo>
                <a:lnTo>
                  <a:pt x="3060" y="3034"/>
                </a:lnTo>
                <a:lnTo>
                  <a:pt x="3046" y="3042"/>
                </a:lnTo>
                <a:lnTo>
                  <a:pt x="3032" y="3048"/>
                </a:lnTo>
                <a:lnTo>
                  <a:pt x="3226" y="3390"/>
                </a:lnTo>
                <a:lnTo>
                  <a:pt x="3226" y="3390"/>
                </a:lnTo>
                <a:lnTo>
                  <a:pt x="3238" y="3388"/>
                </a:lnTo>
                <a:lnTo>
                  <a:pt x="3238" y="3388"/>
                </a:lnTo>
                <a:lnTo>
                  <a:pt x="3264" y="3390"/>
                </a:lnTo>
                <a:lnTo>
                  <a:pt x="3288" y="3392"/>
                </a:lnTo>
                <a:lnTo>
                  <a:pt x="3310" y="3396"/>
                </a:lnTo>
                <a:lnTo>
                  <a:pt x="3330" y="3402"/>
                </a:lnTo>
                <a:lnTo>
                  <a:pt x="3350" y="3410"/>
                </a:lnTo>
                <a:lnTo>
                  <a:pt x="3368" y="3416"/>
                </a:lnTo>
                <a:lnTo>
                  <a:pt x="3400" y="3432"/>
                </a:lnTo>
                <a:lnTo>
                  <a:pt x="3426" y="3448"/>
                </a:lnTo>
                <a:lnTo>
                  <a:pt x="3444" y="3462"/>
                </a:lnTo>
                <a:lnTo>
                  <a:pt x="3460" y="3476"/>
                </a:lnTo>
                <a:lnTo>
                  <a:pt x="3614" y="3402"/>
                </a:lnTo>
                <a:lnTo>
                  <a:pt x="3454" y="3162"/>
                </a:lnTo>
                <a:lnTo>
                  <a:pt x="3294" y="2958"/>
                </a:lnTo>
                <a:lnTo>
                  <a:pt x="3068" y="2714"/>
                </a:lnTo>
                <a:lnTo>
                  <a:pt x="3068" y="2714"/>
                </a:lnTo>
                <a:lnTo>
                  <a:pt x="2446" y="1975"/>
                </a:lnTo>
                <a:lnTo>
                  <a:pt x="2006" y="1455"/>
                </a:lnTo>
                <a:lnTo>
                  <a:pt x="1782" y="1187"/>
                </a:lnTo>
                <a:lnTo>
                  <a:pt x="1782" y="1187"/>
                </a:lnTo>
                <a:lnTo>
                  <a:pt x="1772" y="1173"/>
                </a:lnTo>
                <a:lnTo>
                  <a:pt x="1764" y="1157"/>
                </a:lnTo>
                <a:lnTo>
                  <a:pt x="1758" y="1139"/>
                </a:lnTo>
                <a:lnTo>
                  <a:pt x="1752" y="1119"/>
                </a:lnTo>
                <a:lnTo>
                  <a:pt x="1746" y="1077"/>
                </a:lnTo>
                <a:lnTo>
                  <a:pt x="1740" y="1035"/>
                </a:lnTo>
                <a:lnTo>
                  <a:pt x="1738" y="997"/>
                </a:lnTo>
                <a:lnTo>
                  <a:pt x="1738" y="965"/>
                </a:lnTo>
                <a:lnTo>
                  <a:pt x="1740" y="935"/>
                </a:lnTo>
                <a:lnTo>
                  <a:pt x="1740" y="935"/>
                </a:lnTo>
                <a:lnTo>
                  <a:pt x="1746" y="877"/>
                </a:lnTo>
                <a:lnTo>
                  <a:pt x="1758" y="762"/>
                </a:lnTo>
                <a:lnTo>
                  <a:pt x="1758" y="762"/>
                </a:lnTo>
                <a:lnTo>
                  <a:pt x="1760" y="750"/>
                </a:lnTo>
                <a:lnTo>
                  <a:pt x="1762" y="738"/>
                </a:lnTo>
                <a:lnTo>
                  <a:pt x="1766" y="728"/>
                </a:lnTo>
                <a:lnTo>
                  <a:pt x="1772" y="718"/>
                </a:lnTo>
                <a:lnTo>
                  <a:pt x="1784" y="702"/>
                </a:lnTo>
                <a:lnTo>
                  <a:pt x="1798" y="690"/>
                </a:lnTo>
                <a:lnTo>
                  <a:pt x="1812" y="680"/>
                </a:lnTo>
                <a:lnTo>
                  <a:pt x="1828" y="670"/>
                </a:lnTo>
                <a:lnTo>
                  <a:pt x="1858" y="654"/>
                </a:lnTo>
                <a:lnTo>
                  <a:pt x="1858" y="654"/>
                </a:lnTo>
                <a:lnTo>
                  <a:pt x="1874" y="648"/>
                </a:lnTo>
                <a:lnTo>
                  <a:pt x="1892" y="642"/>
                </a:lnTo>
                <a:lnTo>
                  <a:pt x="1912" y="638"/>
                </a:lnTo>
                <a:lnTo>
                  <a:pt x="1930" y="636"/>
                </a:lnTo>
                <a:lnTo>
                  <a:pt x="1962" y="632"/>
                </a:lnTo>
                <a:lnTo>
                  <a:pt x="1974" y="632"/>
                </a:lnTo>
                <a:lnTo>
                  <a:pt x="2068" y="614"/>
                </a:lnTo>
                <a:lnTo>
                  <a:pt x="2162" y="586"/>
                </a:lnTo>
                <a:lnTo>
                  <a:pt x="2280" y="550"/>
                </a:lnTo>
                <a:lnTo>
                  <a:pt x="2364" y="518"/>
                </a:lnTo>
                <a:lnTo>
                  <a:pt x="2198" y="150"/>
                </a:lnTo>
                <a:lnTo>
                  <a:pt x="2094" y="198"/>
                </a:lnTo>
                <a:lnTo>
                  <a:pt x="2094" y="198"/>
                </a:lnTo>
                <a:lnTo>
                  <a:pt x="2026" y="218"/>
                </a:lnTo>
                <a:lnTo>
                  <a:pt x="1958" y="238"/>
                </a:lnTo>
                <a:lnTo>
                  <a:pt x="1826" y="266"/>
                </a:lnTo>
                <a:lnTo>
                  <a:pt x="1670" y="288"/>
                </a:lnTo>
                <a:lnTo>
                  <a:pt x="1670" y="288"/>
                </a:lnTo>
                <a:lnTo>
                  <a:pt x="1178" y="286"/>
                </a:lnTo>
                <a:lnTo>
                  <a:pt x="1178" y="286"/>
                </a:lnTo>
                <a:lnTo>
                  <a:pt x="1152" y="284"/>
                </a:lnTo>
                <a:lnTo>
                  <a:pt x="1124" y="280"/>
                </a:lnTo>
                <a:lnTo>
                  <a:pt x="1100" y="272"/>
                </a:lnTo>
                <a:lnTo>
                  <a:pt x="1078" y="264"/>
                </a:lnTo>
                <a:lnTo>
                  <a:pt x="1046" y="248"/>
                </a:lnTo>
                <a:lnTo>
                  <a:pt x="1034" y="240"/>
                </a:lnTo>
                <a:lnTo>
                  <a:pt x="742" y="0"/>
                </a:lnTo>
                <a:close/>
              </a:path>
            </a:pathLst>
          </a:custGeom>
          <a:solidFill>
            <a:srgbClr val="FFC000">
              <a:alpha val="5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9ECB08C2-78B2-2E45-BB24-2E3B9621FA2F}"/>
              </a:ext>
            </a:extLst>
          </p:cNvPr>
          <p:cNvGrpSpPr/>
          <p:nvPr/>
        </p:nvGrpSpPr>
        <p:grpSpPr>
          <a:xfrm>
            <a:off x="5625910" y="1262821"/>
            <a:ext cx="6369843" cy="4062701"/>
            <a:chOff x="5620158" y="1265697"/>
            <a:chExt cx="6369843" cy="4062701"/>
          </a:xfrm>
        </p:grpSpPr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8CF3A356-5193-394F-8B80-EBE0D91FDC96}"/>
                </a:ext>
              </a:extLst>
            </p:cNvPr>
            <p:cNvSpPr txBox="1"/>
            <p:nvPr userDrawn="1"/>
          </p:nvSpPr>
          <p:spPr>
            <a:xfrm>
              <a:off x="6404265" y="5174510"/>
              <a:ext cx="1367362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BUTTERNUT ST., N.W.</a:t>
              </a: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764A866D-111E-6C4A-884A-F48F757D4487}"/>
                </a:ext>
              </a:extLst>
            </p:cNvPr>
            <p:cNvSpPr txBox="1"/>
            <p:nvPr userDrawn="1"/>
          </p:nvSpPr>
          <p:spPr>
            <a:xfrm rot="16200000">
              <a:off x="5281122" y="3926237"/>
              <a:ext cx="831959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5TH ST., N.W.</a:t>
              </a:r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2E38B923-B91C-CA42-A3B1-A293178E5817}"/>
                </a:ext>
              </a:extLst>
            </p:cNvPr>
            <p:cNvSpPr txBox="1"/>
            <p:nvPr userDrawn="1"/>
          </p:nvSpPr>
          <p:spPr>
            <a:xfrm rot="16200000">
              <a:off x="8422114" y="4210375"/>
              <a:ext cx="831959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4TH ST., N.W.</a:t>
              </a:r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0DE58F79-E0C3-1541-8637-80646E3A55E3}"/>
                </a:ext>
              </a:extLst>
            </p:cNvPr>
            <p:cNvSpPr txBox="1"/>
            <p:nvPr userDrawn="1"/>
          </p:nvSpPr>
          <p:spPr>
            <a:xfrm rot="2363638">
              <a:off x="6367482" y="1265697"/>
              <a:ext cx="981038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BLAIR RD., N.W.</a:t>
              </a: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07D08CBB-29F0-184A-87A1-29C49A974A99}"/>
                </a:ext>
              </a:extLst>
            </p:cNvPr>
            <p:cNvSpPr txBox="1"/>
            <p:nvPr userDrawn="1"/>
          </p:nvSpPr>
          <p:spPr>
            <a:xfrm rot="2955663">
              <a:off x="9250165" y="4258154"/>
              <a:ext cx="981038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BLAIR RD., N.W.</a:t>
              </a: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DC211E17-6C42-9D41-8C7D-40E64513D611}"/>
                </a:ext>
              </a:extLst>
            </p:cNvPr>
            <p:cNvSpPr txBox="1"/>
            <p:nvPr userDrawn="1"/>
          </p:nvSpPr>
          <p:spPr>
            <a:xfrm rot="3870039">
              <a:off x="9829390" y="3077073"/>
              <a:ext cx="47769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WMATA</a:t>
              </a:r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7CC18F3C-E208-0D49-B29C-FF4BF03F3784}"/>
                </a:ext>
              </a:extLst>
            </p:cNvPr>
            <p:cNvSpPr txBox="1"/>
            <p:nvPr userDrawn="1"/>
          </p:nvSpPr>
          <p:spPr>
            <a:xfrm>
              <a:off x="6281665" y="2595212"/>
              <a:ext cx="1038746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CEDAR ST., N.W.</a:t>
              </a:r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D37C5CC7-CC01-A74C-8B95-EC1DABDFC4B0}"/>
                </a:ext>
              </a:extLst>
            </p:cNvPr>
            <p:cNvSpPr txBox="1"/>
            <p:nvPr userDrawn="1"/>
          </p:nvSpPr>
          <p:spPr>
            <a:xfrm rot="384577">
              <a:off x="11101937" y="4435036"/>
              <a:ext cx="888064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VINE ST., N.W.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6005992-427A-4433-AAA9-840431062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649" y="136525"/>
            <a:ext cx="11864546" cy="543097"/>
          </a:xfrm>
        </p:spPr>
        <p:txBody>
          <a:bodyPr>
            <a:normAutofit fontScale="90000"/>
          </a:bodyPr>
          <a:lstStyle/>
          <a:p>
            <a:r>
              <a:rPr lang="en-US" dirty="0"/>
              <a:t>CONSTRUCTION PHASES 5 – 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04E451-82F4-42CC-A36A-04535B780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F4CCD-23C7-DE46-AD0E-BA1BA394013A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9920694-D4A2-594D-815F-652E9D0006D8}"/>
              </a:ext>
            </a:extLst>
          </p:cNvPr>
          <p:cNvSpPr/>
          <p:nvPr/>
        </p:nvSpPr>
        <p:spPr>
          <a:xfrm>
            <a:off x="508958" y="6113331"/>
            <a:ext cx="638355" cy="345057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7CFB00-99CA-A847-A40A-CB6BA8E969AB}"/>
              </a:ext>
            </a:extLst>
          </p:cNvPr>
          <p:cNvSpPr txBox="1"/>
          <p:nvPr/>
        </p:nvSpPr>
        <p:spPr>
          <a:xfrm>
            <a:off x="1237456" y="6049915"/>
            <a:ext cx="2826415" cy="52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66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Extent of Project/</a:t>
            </a:r>
          </a:p>
          <a:p>
            <a:pPr>
              <a:lnSpc>
                <a:spcPts val="166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Pavement Reconstruction</a:t>
            </a:r>
          </a:p>
        </p:txBody>
      </p:sp>
      <p:sp>
        <p:nvSpPr>
          <p:cNvPr id="59" name="Content Placeholder 2">
            <a:extLst>
              <a:ext uri="{FF2B5EF4-FFF2-40B4-BE49-F238E27FC236}">
                <a16:creationId xmlns:a16="http://schemas.microsoft.com/office/drawing/2014/main" id="{37D648A5-2115-DB49-9DD5-65CB336A1F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649" y="1281112"/>
            <a:ext cx="5116244" cy="4786055"/>
          </a:xfrm>
        </p:spPr>
        <p:txBody>
          <a:bodyPr>
            <a:normAutofit/>
          </a:bodyPr>
          <a:lstStyle/>
          <a:p>
            <a:r>
              <a:rPr lang="en-US" sz="2200" b="1" dirty="0">
                <a:solidFill>
                  <a:srgbClr val="F0B323"/>
                </a:solidFill>
              </a:rPr>
              <a:t>Phase 5.</a:t>
            </a:r>
            <a:r>
              <a:rPr lang="en-US" sz="2200" dirty="0">
                <a:solidFill>
                  <a:srgbClr val="F0B323"/>
                </a:solidFill>
              </a:rPr>
              <a:t> </a:t>
            </a:r>
            <a:r>
              <a:rPr lang="en-US" sz="2200" dirty="0"/>
              <a:t>Reconstruction of ramps, sidewalk and LID facility along southside of Cedar Street and extension of curb along 4</a:t>
            </a:r>
            <a:r>
              <a:rPr lang="en-US" sz="2200" baseline="30000" dirty="0"/>
              <a:t>th</a:t>
            </a:r>
            <a:r>
              <a:rPr lang="en-US" sz="2200" dirty="0"/>
              <a:t> Street west of Blair Road.</a:t>
            </a:r>
          </a:p>
          <a:p>
            <a:r>
              <a:rPr lang="en-US" sz="2200" b="1" dirty="0">
                <a:solidFill>
                  <a:srgbClr val="0077C8"/>
                </a:solidFill>
              </a:rPr>
              <a:t>Phase 6.</a:t>
            </a:r>
            <a:r>
              <a:rPr lang="en-US" sz="2200" dirty="0">
                <a:solidFill>
                  <a:srgbClr val="0077C8"/>
                </a:solidFill>
              </a:rPr>
              <a:t> </a:t>
            </a:r>
            <a:r>
              <a:rPr lang="en-US" sz="2200" dirty="0"/>
              <a:t>Reconstruction of sidewalk and ramps in the southeast corner of Cedar Street and Blair Road.</a:t>
            </a:r>
          </a:p>
          <a:p>
            <a:r>
              <a:rPr lang="en-US" sz="2200" b="1" dirty="0">
                <a:solidFill>
                  <a:srgbClr val="C8102E"/>
                </a:solidFill>
              </a:rPr>
              <a:t>Phase 7.</a:t>
            </a:r>
            <a:r>
              <a:rPr lang="en-US" sz="2200" dirty="0">
                <a:solidFill>
                  <a:srgbClr val="C8102E"/>
                </a:solidFill>
              </a:rPr>
              <a:t> </a:t>
            </a:r>
            <a:r>
              <a:rPr lang="en-US" sz="2200" dirty="0"/>
              <a:t>Construction of bulb out along 4</a:t>
            </a:r>
            <a:r>
              <a:rPr lang="en-US" sz="2200" baseline="30000" dirty="0"/>
              <a:t>th</a:t>
            </a:r>
            <a:r>
              <a:rPr lang="en-US" sz="2200" dirty="0"/>
              <a:t> Street at the intersection with Blair Road.</a:t>
            </a:r>
          </a:p>
          <a:p>
            <a:r>
              <a:rPr lang="en-US" sz="2200" b="1" dirty="0">
                <a:solidFill>
                  <a:srgbClr val="96622C"/>
                </a:solidFill>
              </a:rPr>
              <a:t>Phase 8.</a:t>
            </a:r>
            <a:r>
              <a:rPr lang="en-US" sz="2200" dirty="0">
                <a:solidFill>
                  <a:srgbClr val="96622C"/>
                </a:solidFill>
              </a:rPr>
              <a:t> </a:t>
            </a:r>
            <a:r>
              <a:rPr lang="en-US" sz="2200" dirty="0"/>
              <a:t>Construction of sidewalk, ramps and curb extension along 4</a:t>
            </a:r>
            <a:r>
              <a:rPr lang="en-US" sz="2200" baseline="30000" dirty="0"/>
              <a:t>th</a:t>
            </a:r>
            <a:r>
              <a:rPr lang="en-US" sz="2200" dirty="0"/>
              <a:t> Street at Butternut Street.</a:t>
            </a:r>
          </a:p>
          <a:p>
            <a:endParaRPr lang="en-US" dirty="0"/>
          </a:p>
        </p:txBody>
      </p:sp>
      <p:sp>
        <p:nvSpPr>
          <p:cNvPr id="61" name="Freeform 6">
            <a:extLst>
              <a:ext uri="{FF2B5EF4-FFF2-40B4-BE49-F238E27FC236}">
                <a16:creationId xmlns:a16="http://schemas.microsoft.com/office/drawing/2014/main" id="{54B9763A-A5CD-7744-BF42-DA0C2F9156C1}"/>
              </a:ext>
            </a:extLst>
          </p:cNvPr>
          <p:cNvSpPr>
            <a:spLocks/>
          </p:cNvSpPr>
          <p:nvPr/>
        </p:nvSpPr>
        <p:spPr bwMode="auto">
          <a:xfrm>
            <a:off x="7407275" y="2305050"/>
            <a:ext cx="3322638" cy="3192463"/>
          </a:xfrm>
          <a:custGeom>
            <a:avLst/>
            <a:gdLst>
              <a:gd name="T0" fmla="*/ 792 w 4186"/>
              <a:gd name="T1" fmla="*/ 159 h 4022"/>
              <a:gd name="T2" fmla="*/ 850 w 4186"/>
              <a:gd name="T3" fmla="*/ 207 h 4022"/>
              <a:gd name="T4" fmla="*/ 866 w 4186"/>
              <a:gd name="T5" fmla="*/ 240 h 4022"/>
              <a:gd name="T6" fmla="*/ 861 w 4186"/>
              <a:gd name="T7" fmla="*/ 280 h 4022"/>
              <a:gd name="T8" fmla="*/ 841 w 4186"/>
              <a:gd name="T9" fmla="*/ 314 h 4022"/>
              <a:gd name="T10" fmla="*/ 806 w 4186"/>
              <a:gd name="T11" fmla="*/ 328 h 4022"/>
              <a:gd name="T12" fmla="*/ 806 w 4186"/>
              <a:gd name="T13" fmla="*/ 328 h 4022"/>
              <a:gd name="T14" fmla="*/ 0 w 4186"/>
              <a:gd name="T15" fmla="*/ 623 h 4022"/>
              <a:gd name="T16" fmla="*/ 1232 w 4186"/>
              <a:gd name="T17" fmla="*/ 698 h 4022"/>
              <a:gd name="T18" fmla="*/ 1306 w 4186"/>
              <a:gd name="T19" fmla="*/ 709 h 4022"/>
              <a:gd name="T20" fmla="*/ 1368 w 4186"/>
              <a:gd name="T21" fmla="*/ 732 h 4022"/>
              <a:gd name="T22" fmla="*/ 1439 w 4186"/>
              <a:gd name="T23" fmla="*/ 779 h 4022"/>
              <a:gd name="T24" fmla="*/ 1499 w 4186"/>
              <a:gd name="T25" fmla="*/ 844 h 4022"/>
              <a:gd name="T26" fmla="*/ 1522 w 4186"/>
              <a:gd name="T27" fmla="*/ 884 h 4022"/>
              <a:gd name="T28" fmla="*/ 1623 w 4186"/>
              <a:gd name="T29" fmla="*/ 1124 h 4022"/>
              <a:gd name="T30" fmla="*/ 1645 w 4186"/>
              <a:gd name="T31" fmla="*/ 1217 h 4022"/>
              <a:gd name="T32" fmla="*/ 1661 w 4186"/>
              <a:gd name="T33" fmla="*/ 1336 h 4022"/>
              <a:gd name="T34" fmla="*/ 1664 w 4186"/>
              <a:gd name="T35" fmla="*/ 3251 h 4022"/>
              <a:gd name="T36" fmla="*/ 1657 w 4186"/>
              <a:gd name="T37" fmla="*/ 3308 h 4022"/>
              <a:gd name="T38" fmla="*/ 1632 w 4186"/>
              <a:gd name="T39" fmla="*/ 3372 h 4022"/>
              <a:gd name="T40" fmla="*/ 1595 w 4186"/>
              <a:gd name="T41" fmla="*/ 3423 h 4022"/>
              <a:gd name="T42" fmla="*/ 1539 w 4186"/>
              <a:gd name="T43" fmla="*/ 3470 h 4022"/>
              <a:gd name="T44" fmla="*/ 1453 w 4186"/>
              <a:gd name="T45" fmla="*/ 3512 h 4022"/>
              <a:gd name="T46" fmla="*/ 2113 w 4186"/>
              <a:gd name="T47" fmla="*/ 3529 h 4022"/>
              <a:gd name="T48" fmla="*/ 2066 w 4186"/>
              <a:gd name="T49" fmla="*/ 3516 h 4022"/>
              <a:gd name="T50" fmla="*/ 2019 w 4186"/>
              <a:gd name="T51" fmla="*/ 3489 h 4022"/>
              <a:gd name="T52" fmla="*/ 1985 w 4186"/>
              <a:gd name="T53" fmla="*/ 3453 h 4022"/>
              <a:gd name="T54" fmla="*/ 1953 w 4186"/>
              <a:gd name="T55" fmla="*/ 3385 h 4022"/>
              <a:gd name="T56" fmla="*/ 1942 w 4186"/>
              <a:gd name="T57" fmla="*/ 3312 h 4022"/>
              <a:gd name="T58" fmla="*/ 1935 w 4186"/>
              <a:gd name="T59" fmla="*/ 1741 h 4022"/>
              <a:gd name="T60" fmla="*/ 1945 w 4186"/>
              <a:gd name="T61" fmla="*/ 1694 h 4022"/>
              <a:gd name="T62" fmla="*/ 1966 w 4186"/>
              <a:gd name="T63" fmla="*/ 1664 h 4022"/>
              <a:gd name="T64" fmla="*/ 1994 w 4186"/>
              <a:gd name="T65" fmla="*/ 1649 h 4022"/>
              <a:gd name="T66" fmla="*/ 2016 w 4186"/>
              <a:gd name="T67" fmla="*/ 1647 h 4022"/>
              <a:gd name="T68" fmla="*/ 2058 w 4186"/>
              <a:gd name="T69" fmla="*/ 1660 h 4022"/>
              <a:gd name="T70" fmla="*/ 3294 w 4186"/>
              <a:gd name="T71" fmla="*/ 3094 h 4022"/>
              <a:gd name="T72" fmla="*/ 3562 w 4186"/>
              <a:gd name="T73" fmla="*/ 3409 h 4022"/>
              <a:gd name="T74" fmla="*/ 3576 w 4186"/>
              <a:gd name="T75" fmla="*/ 3438 h 4022"/>
              <a:gd name="T76" fmla="*/ 3576 w 4186"/>
              <a:gd name="T77" fmla="*/ 3468 h 4022"/>
              <a:gd name="T78" fmla="*/ 3551 w 4186"/>
              <a:gd name="T79" fmla="*/ 3502 h 4022"/>
              <a:gd name="T80" fmla="*/ 3511 w 4186"/>
              <a:gd name="T81" fmla="*/ 3525 h 4022"/>
              <a:gd name="T82" fmla="*/ 3750 w 4186"/>
              <a:gd name="T83" fmla="*/ 3920 h 4022"/>
              <a:gd name="T84" fmla="*/ 3858 w 4186"/>
              <a:gd name="T85" fmla="*/ 3935 h 4022"/>
              <a:gd name="T86" fmla="*/ 3939 w 4186"/>
              <a:gd name="T87" fmla="*/ 3971 h 4022"/>
              <a:gd name="T88" fmla="*/ 4002 w 4186"/>
              <a:gd name="T89" fmla="*/ 4018 h 4022"/>
              <a:gd name="T90" fmla="*/ 3815 w 4186"/>
              <a:gd name="T91" fmla="*/ 3422 h 4022"/>
              <a:gd name="T92" fmla="*/ 2323 w 4186"/>
              <a:gd name="T93" fmla="*/ 1683 h 4022"/>
              <a:gd name="T94" fmla="*/ 2059 w 4186"/>
              <a:gd name="T95" fmla="*/ 1366 h 4022"/>
              <a:gd name="T96" fmla="*/ 2031 w 4186"/>
              <a:gd name="T97" fmla="*/ 1294 h 4022"/>
              <a:gd name="T98" fmla="*/ 2017 w 4186"/>
              <a:gd name="T99" fmla="*/ 1198 h 4022"/>
              <a:gd name="T100" fmla="*/ 2014 w 4186"/>
              <a:gd name="T101" fmla="*/ 1081 h 4022"/>
              <a:gd name="T102" fmla="*/ 2035 w 4186"/>
              <a:gd name="T103" fmla="*/ 883 h 4022"/>
              <a:gd name="T104" fmla="*/ 2051 w 4186"/>
              <a:gd name="T105" fmla="*/ 831 h 4022"/>
              <a:gd name="T106" fmla="*/ 2082 w 4186"/>
              <a:gd name="T107" fmla="*/ 798 h 4022"/>
              <a:gd name="T108" fmla="*/ 2136 w 4186"/>
              <a:gd name="T109" fmla="*/ 767 h 4022"/>
              <a:gd name="T110" fmla="*/ 2170 w 4186"/>
              <a:gd name="T111" fmla="*/ 749 h 4022"/>
              <a:gd name="T112" fmla="*/ 2237 w 4186"/>
              <a:gd name="T113" fmla="*/ 735 h 4022"/>
              <a:gd name="T114" fmla="*/ 2396 w 4186"/>
              <a:gd name="T115" fmla="*/ 710 h 4022"/>
              <a:gd name="T116" fmla="*/ 1935 w 4186"/>
              <a:gd name="T117" fmla="*/ 334 h 4022"/>
              <a:gd name="T118" fmla="*/ 1334 w 4186"/>
              <a:gd name="T119" fmla="*/ 329 h 4022"/>
              <a:gd name="T120" fmla="*/ 1274 w 4186"/>
              <a:gd name="T121" fmla="*/ 315 h 4022"/>
              <a:gd name="T122" fmla="*/ 1197 w 4186"/>
              <a:gd name="T123" fmla="*/ 278 h 40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186" h="4022">
                <a:moveTo>
                  <a:pt x="859" y="0"/>
                </a:moveTo>
                <a:lnTo>
                  <a:pt x="763" y="136"/>
                </a:lnTo>
                <a:lnTo>
                  <a:pt x="763" y="136"/>
                </a:lnTo>
                <a:lnTo>
                  <a:pt x="792" y="159"/>
                </a:lnTo>
                <a:lnTo>
                  <a:pt x="820" y="182"/>
                </a:lnTo>
                <a:lnTo>
                  <a:pt x="835" y="194"/>
                </a:lnTo>
                <a:lnTo>
                  <a:pt x="850" y="207"/>
                </a:lnTo>
                <a:lnTo>
                  <a:pt x="850" y="207"/>
                </a:lnTo>
                <a:lnTo>
                  <a:pt x="856" y="214"/>
                </a:lnTo>
                <a:lnTo>
                  <a:pt x="860" y="222"/>
                </a:lnTo>
                <a:lnTo>
                  <a:pt x="864" y="232"/>
                </a:lnTo>
                <a:lnTo>
                  <a:pt x="866" y="240"/>
                </a:lnTo>
                <a:lnTo>
                  <a:pt x="867" y="251"/>
                </a:lnTo>
                <a:lnTo>
                  <a:pt x="866" y="261"/>
                </a:lnTo>
                <a:lnTo>
                  <a:pt x="865" y="271"/>
                </a:lnTo>
                <a:lnTo>
                  <a:pt x="861" y="280"/>
                </a:lnTo>
                <a:lnTo>
                  <a:pt x="858" y="290"/>
                </a:lnTo>
                <a:lnTo>
                  <a:pt x="854" y="299"/>
                </a:lnTo>
                <a:lnTo>
                  <a:pt x="847" y="308"/>
                </a:lnTo>
                <a:lnTo>
                  <a:pt x="841" y="314"/>
                </a:lnTo>
                <a:lnTo>
                  <a:pt x="833" y="321"/>
                </a:lnTo>
                <a:lnTo>
                  <a:pt x="826" y="325"/>
                </a:lnTo>
                <a:lnTo>
                  <a:pt x="816" y="327"/>
                </a:lnTo>
                <a:lnTo>
                  <a:pt x="806" y="328"/>
                </a:lnTo>
                <a:lnTo>
                  <a:pt x="806" y="328"/>
                </a:lnTo>
                <a:lnTo>
                  <a:pt x="806" y="328"/>
                </a:lnTo>
                <a:lnTo>
                  <a:pt x="806" y="328"/>
                </a:lnTo>
                <a:lnTo>
                  <a:pt x="806" y="328"/>
                </a:lnTo>
                <a:lnTo>
                  <a:pt x="806" y="328"/>
                </a:lnTo>
                <a:lnTo>
                  <a:pt x="0" y="334"/>
                </a:lnTo>
                <a:lnTo>
                  <a:pt x="0" y="623"/>
                </a:lnTo>
                <a:lnTo>
                  <a:pt x="0" y="623"/>
                </a:lnTo>
                <a:lnTo>
                  <a:pt x="535" y="656"/>
                </a:lnTo>
                <a:lnTo>
                  <a:pt x="949" y="682"/>
                </a:lnTo>
                <a:lnTo>
                  <a:pt x="1232" y="698"/>
                </a:lnTo>
                <a:lnTo>
                  <a:pt x="1232" y="698"/>
                </a:lnTo>
                <a:lnTo>
                  <a:pt x="1252" y="700"/>
                </a:lnTo>
                <a:lnTo>
                  <a:pt x="1271" y="703"/>
                </a:lnTo>
                <a:lnTo>
                  <a:pt x="1288" y="706"/>
                </a:lnTo>
                <a:lnTo>
                  <a:pt x="1306" y="709"/>
                </a:lnTo>
                <a:lnTo>
                  <a:pt x="1323" y="715"/>
                </a:lnTo>
                <a:lnTo>
                  <a:pt x="1338" y="720"/>
                </a:lnTo>
                <a:lnTo>
                  <a:pt x="1353" y="726"/>
                </a:lnTo>
                <a:lnTo>
                  <a:pt x="1368" y="732"/>
                </a:lnTo>
                <a:lnTo>
                  <a:pt x="1382" y="740"/>
                </a:lnTo>
                <a:lnTo>
                  <a:pt x="1395" y="746"/>
                </a:lnTo>
                <a:lnTo>
                  <a:pt x="1418" y="762"/>
                </a:lnTo>
                <a:lnTo>
                  <a:pt x="1439" y="779"/>
                </a:lnTo>
                <a:lnTo>
                  <a:pt x="1457" y="796"/>
                </a:lnTo>
                <a:lnTo>
                  <a:pt x="1474" y="812"/>
                </a:lnTo>
                <a:lnTo>
                  <a:pt x="1487" y="828"/>
                </a:lnTo>
                <a:lnTo>
                  <a:pt x="1499" y="844"/>
                </a:lnTo>
                <a:lnTo>
                  <a:pt x="1507" y="857"/>
                </a:lnTo>
                <a:lnTo>
                  <a:pt x="1518" y="876"/>
                </a:lnTo>
                <a:lnTo>
                  <a:pt x="1522" y="884"/>
                </a:lnTo>
                <a:lnTo>
                  <a:pt x="1522" y="884"/>
                </a:lnTo>
                <a:lnTo>
                  <a:pt x="1565" y="982"/>
                </a:lnTo>
                <a:lnTo>
                  <a:pt x="1599" y="1062"/>
                </a:lnTo>
                <a:lnTo>
                  <a:pt x="1614" y="1097"/>
                </a:lnTo>
                <a:lnTo>
                  <a:pt x="1623" y="1124"/>
                </a:lnTo>
                <a:lnTo>
                  <a:pt x="1623" y="1124"/>
                </a:lnTo>
                <a:lnTo>
                  <a:pt x="1631" y="1150"/>
                </a:lnTo>
                <a:lnTo>
                  <a:pt x="1638" y="1181"/>
                </a:lnTo>
                <a:lnTo>
                  <a:pt x="1645" y="1217"/>
                </a:lnTo>
                <a:lnTo>
                  <a:pt x="1650" y="1252"/>
                </a:lnTo>
                <a:lnTo>
                  <a:pt x="1658" y="1311"/>
                </a:lnTo>
                <a:lnTo>
                  <a:pt x="1661" y="1336"/>
                </a:lnTo>
                <a:lnTo>
                  <a:pt x="1661" y="1336"/>
                </a:lnTo>
                <a:lnTo>
                  <a:pt x="1663" y="2211"/>
                </a:lnTo>
                <a:lnTo>
                  <a:pt x="1664" y="2859"/>
                </a:lnTo>
                <a:lnTo>
                  <a:pt x="1664" y="3106"/>
                </a:lnTo>
                <a:lnTo>
                  <a:pt x="1664" y="3251"/>
                </a:lnTo>
                <a:lnTo>
                  <a:pt x="1664" y="3251"/>
                </a:lnTo>
                <a:lnTo>
                  <a:pt x="1663" y="3272"/>
                </a:lnTo>
                <a:lnTo>
                  <a:pt x="1661" y="3290"/>
                </a:lnTo>
                <a:lnTo>
                  <a:pt x="1657" y="3308"/>
                </a:lnTo>
                <a:lnTo>
                  <a:pt x="1653" y="3326"/>
                </a:lnTo>
                <a:lnTo>
                  <a:pt x="1647" y="3342"/>
                </a:lnTo>
                <a:lnTo>
                  <a:pt x="1641" y="3358"/>
                </a:lnTo>
                <a:lnTo>
                  <a:pt x="1632" y="3372"/>
                </a:lnTo>
                <a:lnTo>
                  <a:pt x="1624" y="3386"/>
                </a:lnTo>
                <a:lnTo>
                  <a:pt x="1615" y="3399"/>
                </a:lnTo>
                <a:lnTo>
                  <a:pt x="1605" y="3411"/>
                </a:lnTo>
                <a:lnTo>
                  <a:pt x="1595" y="3423"/>
                </a:lnTo>
                <a:lnTo>
                  <a:pt x="1584" y="3434"/>
                </a:lnTo>
                <a:lnTo>
                  <a:pt x="1573" y="3444"/>
                </a:lnTo>
                <a:lnTo>
                  <a:pt x="1561" y="3453"/>
                </a:lnTo>
                <a:lnTo>
                  <a:pt x="1539" y="3470"/>
                </a:lnTo>
                <a:lnTo>
                  <a:pt x="1515" y="3484"/>
                </a:lnTo>
                <a:lnTo>
                  <a:pt x="1493" y="3496"/>
                </a:lnTo>
                <a:lnTo>
                  <a:pt x="1473" y="3504"/>
                </a:lnTo>
                <a:lnTo>
                  <a:pt x="1453" y="3512"/>
                </a:lnTo>
                <a:lnTo>
                  <a:pt x="1438" y="3517"/>
                </a:lnTo>
                <a:lnTo>
                  <a:pt x="1425" y="3521"/>
                </a:lnTo>
                <a:lnTo>
                  <a:pt x="1415" y="3523"/>
                </a:lnTo>
                <a:lnTo>
                  <a:pt x="2113" y="3529"/>
                </a:lnTo>
                <a:lnTo>
                  <a:pt x="2113" y="3529"/>
                </a:lnTo>
                <a:lnTo>
                  <a:pt x="2097" y="3526"/>
                </a:lnTo>
                <a:lnTo>
                  <a:pt x="2082" y="3522"/>
                </a:lnTo>
                <a:lnTo>
                  <a:pt x="2066" y="3516"/>
                </a:lnTo>
                <a:lnTo>
                  <a:pt x="2053" y="3511"/>
                </a:lnTo>
                <a:lnTo>
                  <a:pt x="2040" y="3504"/>
                </a:lnTo>
                <a:lnTo>
                  <a:pt x="2030" y="3497"/>
                </a:lnTo>
                <a:lnTo>
                  <a:pt x="2019" y="3489"/>
                </a:lnTo>
                <a:lnTo>
                  <a:pt x="2009" y="3481"/>
                </a:lnTo>
                <a:lnTo>
                  <a:pt x="2000" y="3472"/>
                </a:lnTo>
                <a:lnTo>
                  <a:pt x="1993" y="3463"/>
                </a:lnTo>
                <a:lnTo>
                  <a:pt x="1985" y="3453"/>
                </a:lnTo>
                <a:lnTo>
                  <a:pt x="1979" y="3444"/>
                </a:lnTo>
                <a:lnTo>
                  <a:pt x="1968" y="3424"/>
                </a:lnTo>
                <a:lnTo>
                  <a:pt x="1959" y="3405"/>
                </a:lnTo>
                <a:lnTo>
                  <a:pt x="1953" y="3385"/>
                </a:lnTo>
                <a:lnTo>
                  <a:pt x="1948" y="3367"/>
                </a:lnTo>
                <a:lnTo>
                  <a:pt x="1945" y="3350"/>
                </a:lnTo>
                <a:lnTo>
                  <a:pt x="1943" y="3334"/>
                </a:lnTo>
                <a:lnTo>
                  <a:pt x="1942" y="3312"/>
                </a:lnTo>
                <a:lnTo>
                  <a:pt x="1943" y="3303"/>
                </a:lnTo>
                <a:lnTo>
                  <a:pt x="1935" y="1757"/>
                </a:lnTo>
                <a:lnTo>
                  <a:pt x="1935" y="1757"/>
                </a:lnTo>
                <a:lnTo>
                  <a:pt x="1935" y="1741"/>
                </a:lnTo>
                <a:lnTo>
                  <a:pt x="1936" y="1728"/>
                </a:lnTo>
                <a:lnTo>
                  <a:pt x="1939" y="1715"/>
                </a:lnTo>
                <a:lnTo>
                  <a:pt x="1941" y="1705"/>
                </a:lnTo>
                <a:lnTo>
                  <a:pt x="1945" y="1694"/>
                </a:lnTo>
                <a:lnTo>
                  <a:pt x="1949" y="1685"/>
                </a:lnTo>
                <a:lnTo>
                  <a:pt x="1954" y="1677"/>
                </a:lnTo>
                <a:lnTo>
                  <a:pt x="1960" y="1670"/>
                </a:lnTo>
                <a:lnTo>
                  <a:pt x="1966" y="1664"/>
                </a:lnTo>
                <a:lnTo>
                  <a:pt x="1972" y="1659"/>
                </a:lnTo>
                <a:lnTo>
                  <a:pt x="1979" y="1656"/>
                </a:lnTo>
                <a:lnTo>
                  <a:pt x="1986" y="1653"/>
                </a:lnTo>
                <a:lnTo>
                  <a:pt x="1994" y="1649"/>
                </a:lnTo>
                <a:lnTo>
                  <a:pt x="2000" y="1648"/>
                </a:lnTo>
                <a:lnTo>
                  <a:pt x="2008" y="1647"/>
                </a:lnTo>
                <a:lnTo>
                  <a:pt x="2016" y="1647"/>
                </a:lnTo>
                <a:lnTo>
                  <a:pt x="2016" y="1647"/>
                </a:lnTo>
                <a:lnTo>
                  <a:pt x="2030" y="1648"/>
                </a:lnTo>
                <a:lnTo>
                  <a:pt x="2043" y="1651"/>
                </a:lnTo>
                <a:lnTo>
                  <a:pt x="2053" y="1657"/>
                </a:lnTo>
                <a:lnTo>
                  <a:pt x="2058" y="1660"/>
                </a:lnTo>
                <a:lnTo>
                  <a:pt x="2061" y="1663"/>
                </a:lnTo>
                <a:lnTo>
                  <a:pt x="2061" y="1663"/>
                </a:lnTo>
                <a:lnTo>
                  <a:pt x="2784" y="2500"/>
                </a:lnTo>
                <a:lnTo>
                  <a:pt x="3294" y="3094"/>
                </a:lnTo>
                <a:lnTo>
                  <a:pt x="3472" y="3303"/>
                </a:lnTo>
                <a:lnTo>
                  <a:pt x="3555" y="3401"/>
                </a:lnTo>
                <a:lnTo>
                  <a:pt x="3555" y="3401"/>
                </a:lnTo>
                <a:lnTo>
                  <a:pt x="3562" y="3409"/>
                </a:lnTo>
                <a:lnTo>
                  <a:pt x="3566" y="3417"/>
                </a:lnTo>
                <a:lnTo>
                  <a:pt x="3571" y="3424"/>
                </a:lnTo>
                <a:lnTo>
                  <a:pt x="3574" y="3432"/>
                </a:lnTo>
                <a:lnTo>
                  <a:pt x="3576" y="3438"/>
                </a:lnTo>
                <a:lnTo>
                  <a:pt x="3577" y="3445"/>
                </a:lnTo>
                <a:lnTo>
                  <a:pt x="3578" y="3451"/>
                </a:lnTo>
                <a:lnTo>
                  <a:pt x="3578" y="3457"/>
                </a:lnTo>
                <a:lnTo>
                  <a:pt x="3576" y="3468"/>
                </a:lnTo>
                <a:lnTo>
                  <a:pt x="3572" y="3478"/>
                </a:lnTo>
                <a:lnTo>
                  <a:pt x="3566" y="3487"/>
                </a:lnTo>
                <a:lnTo>
                  <a:pt x="3559" y="3496"/>
                </a:lnTo>
                <a:lnTo>
                  <a:pt x="3551" y="3502"/>
                </a:lnTo>
                <a:lnTo>
                  <a:pt x="3543" y="3509"/>
                </a:lnTo>
                <a:lnTo>
                  <a:pt x="3527" y="3517"/>
                </a:lnTo>
                <a:lnTo>
                  <a:pt x="3515" y="3523"/>
                </a:lnTo>
                <a:lnTo>
                  <a:pt x="3511" y="3525"/>
                </a:lnTo>
                <a:lnTo>
                  <a:pt x="3737" y="3920"/>
                </a:lnTo>
                <a:lnTo>
                  <a:pt x="3737" y="3920"/>
                </a:lnTo>
                <a:lnTo>
                  <a:pt x="3750" y="3920"/>
                </a:lnTo>
                <a:lnTo>
                  <a:pt x="3750" y="3920"/>
                </a:lnTo>
                <a:lnTo>
                  <a:pt x="3780" y="3921"/>
                </a:lnTo>
                <a:lnTo>
                  <a:pt x="3807" y="3925"/>
                </a:lnTo>
                <a:lnTo>
                  <a:pt x="3834" y="3929"/>
                </a:lnTo>
                <a:lnTo>
                  <a:pt x="3858" y="3935"/>
                </a:lnTo>
                <a:lnTo>
                  <a:pt x="3880" y="3944"/>
                </a:lnTo>
                <a:lnTo>
                  <a:pt x="3902" y="3952"/>
                </a:lnTo>
                <a:lnTo>
                  <a:pt x="3922" y="3961"/>
                </a:lnTo>
                <a:lnTo>
                  <a:pt x="3939" y="3971"/>
                </a:lnTo>
                <a:lnTo>
                  <a:pt x="3954" y="3980"/>
                </a:lnTo>
                <a:lnTo>
                  <a:pt x="3968" y="3990"/>
                </a:lnTo>
                <a:lnTo>
                  <a:pt x="3989" y="4006"/>
                </a:lnTo>
                <a:lnTo>
                  <a:pt x="4002" y="4018"/>
                </a:lnTo>
                <a:lnTo>
                  <a:pt x="4006" y="4022"/>
                </a:lnTo>
                <a:lnTo>
                  <a:pt x="4186" y="3934"/>
                </a:lnTo>
                <a:lnTo>
                  <a:pt x="4001" y="3657"/>
                </a:lnTo>
                <a:lnTo>
                  <a:pt x="3815" y="3422"/>
                </a:lnTo>
                <a:lnTo>
                  <a:pt x="3554" y="3138"/>
                </a:lnTo>
                <a:lnTo>
                  <a:pt x="3554" y="3138"/>
                </a:lnTo>
                <a:lnTo>
                  <a:pt x="2833" y="2286"/>
                </a:lnTo>
                <a:lnTo>
                  <a:pt x="2323" y="1683"/>
                </a:lnTo>
                <a:lnTo>
                  <a:pt x="2147" y="1472"/>
                </a:lnTo>
                <a:lnTo>
                  <a:pt x="2064" y="1373"/>
                </a:lnTo>
                <a:lnTo>
                  <a:pt x="2064" y="1373"/>
                </a:lnTo>
                <a:lnTo>
                  <a:pt x="2059" y="1366"/>
                </a:lnTo>
                <a:lnTo>
                  <a:pt x="2053" y="1357"/>
                </a:lnTo>
                <a:lnTo>
                  <a:pt x="2045" y="1339"/>
                </a:lnTo>
                <a:lnTo>
                  <a:pt x="2036" y="1317"/>
                </a:lnTo>
                <a:lnTo>
                  <a:pt x="2031" y="1294"/>
                </a:lnTo>
                <a:lnTo>
                  <a:pt x="2025" y="1270"/>
                </a:lnTo>
                <a:lnTo>
                  <a:pt x="2021" y="1246"/>
                </a:lnTo>
                <a:lnTo>
                  <a:pt x="2019" y="1222"/>
                </a:lnTo>
                <a:lnTo>
                  <a:pt x="2017" y="1198"/>
                </a:lnTo>
                <a:lnTo>
                  <a:pt x="2014" y="1152"/>
                </a:lnTo>
                <a:lnTo>
                  <a:pt x="2014" y="1115"/>
                </a:lnTo>
                <a:lnTo>
                  <a:pt x="2014" y="1081"/>
                </a:lnTo>
                <a:lnTo>
                  <a:pt x="2014" y="1081"/>
                </a:lnTo>
                <a:lnTo>
                  <a:pt x="2021" y="1014"/>
                </a:lnTo>
                <a:lnTo>
                  <a:pt x="2027" y="950"/>
                </a:lnTo>
                <a:lnTo>
                  <a:pt x="2035" y="883"/>
                </a:lnTo>
                <a:lnTo>
                  <a:pt x="2035" y="883"/>
                </a:lnTo>
                <a:lnTo>
                  <a:pt x="2038" y="867"/>
                </a:lnTo>
                <a:lnTo>
                  <a:pt x="2042" y="853"/>
                </a:lnTo>
                <a:lnTo>
                  <a:pt x="2046" y="841"/>
                </a:lnTo>
                <a:lnTo>
                  <a:pt x="2051" y="831"/>
                </a:lnTo>
                <a:lnTo>
                  <a:pt x="2058" y="821"/>
                </a:lnTo>
                <a:lnTo>
                  <a:pt x="2065" y="812"/>
                </a:lnTo>
                <a:lnTo>
                  <a:pt x="2073" y="805"/>
                </a:lnTo>
                <a:lnTo>
                  <a:pt x="2082" y="798"/>
                </a:lnTo>
                <a:lnTo>
                  <a:pt x="2090" y="792"/>
                </a:lnTo>
                <a:lnTo>
                  <a:pt x="2099" y="786"/>
                </a:lnTo>
                <a:lnTo>
                  <a:pt x="2117" y="776"/>
                </a:lnTo>
                <a:lnTo>
                  <a:pt x="2136" y="767"/>
                </a:lnTo>
                <a:lnTo>
                  <a:pt x="2153" y="758"/>
                </a:lnTo>
                <a:lnTo>
                  <a:pt x="2153" y="758"/>
                </a:lnTo>
                <a:lnTo>
                  <a:pt x="2162" y="754"/>
                </a:lnTo>
                <a:lnTo>
                  <a:pt x="2170" y="749"/>
                </a:lnTo>
                <a:lnTo>
                  <a:pt x="2181" y="746"/>
                </a:lnTo>
                <a:lnTo>
                  <a:pt x="2192" y="743"/>
                </a:lnTo>
                <a:lnTo>
                  <a:pt x="2215" y="739"/>
                </a:lnTo>
                <a:lnTo>
                  <a:pt x="2237" y="735"/>
                </a:lnTo>
                <a:lnTo>
                  <a:pt x="2256" y="733"/>
                </a:lnTo>
                <a:lnTo>
                  <a:pt x="2272" y="732"/>
                </a:lnTo>
                <a:lnTo>
                  <a:pt x="2288" y="732"/>
                </a:lnTo>
                <a:lnTo>
                  <a:pt x="2396" y="710"/>
                </a:lnTo>
                <a:lnTo>
                  <a:pt x="2262" y="265"/>
                </a:lnTo>
                <a:lnTo>
                  <a:pt x="2113" y="301"/>
                </a:lnTo>
                <a:lnTo>
                  <a:pt x="1935" y="334"/>
                </a:lnTo>
                <a:lnTo>
                  <a:pt x="1935" y="334"/>
                </a:lnTo>
                <a:lnTo>
                  <a:pt x="1365" y="332"/>
                </a:lnTo>
                <a:lnTo>
                  <a:pt x="1365" y="332"/>
                </a:lnTo>
                <a:lnTo>
                  <a:pt x="1349" y="331"/>
                </a:lnTo>
                <a:lnTo>
                  <a:pt x="1334" y="329"/>
                </a:lnTo>
                <a:lnTo>
                  <a:pt x="1318" y="327"/>
                </a:lnTo>
                <a:lnTo>
                  <a:pt x="1303" y="324"/>
                </a:lnTo>
                <a:lnTo>
                  <a:pt x="1288" y="319"/>
                </a:lnTo>
                <a:lnTo>
                  <a:pt x="1274" y="315"/>
                </a:lnTo>
                <a:lnTo>
                  <a:pt x="1249" y="305"/>
                </a:lnTo>
                <a:lnTo>
                  <a:pt x="1228" y="296"/>
                </a:lnTo>
                <a:lnTo>
                  <a:pt x="1211" y="287"/>
                </a:lnTo>
                <a:lnTo>
                  <a:pt x="1197" y="278"/>
                </a:lnTo>
                <a:lnTo>
                  <a:pt x="859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240CA2B-185B-8C4A-A68B-68244FCC8A95}"/>
              </a:ext>
            </a:extLst>
          </p:cNvPr>
          <p:cNvGrpSpPr/>
          <p:nvPr/>
        </p:nvGrpSpPr>
        <p:grpSpPr>
          <a:xfrm>
            <a:off x="9078076" y="3601512"/>
            <a:ext cx="200025" cy="127000"/>
            <a:chOff x="9723153" y="3623957"/>
            <a:chExt cx="200025" cy="127000"/>
          </a:xfrm>
        </p:grpSpPr>
        <p:sp>
          <p:nvSpPr>
            <p:cNvPr id="73" name="Line 13">
              <a:extLst>
                <a:ext uri="{FF2B5EF4-FFF2-40B4-BE49-F238E27FC236}">
                  <a16:creationId xmlns:a16="http://schemas.microsoft.com/office/drawing/2014/main" id="{4C15A64F-94E5-3149-B225-2B92FE506EC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815228" y="3687457"/>
              <a:ext cx="107950" cy="0"/>
            </a:xfrm>
            <a:prstGeom prst="line">
              <a:avLst/>
            </a:prstGeom>
            <a:solidFill>
              <a:srgbClr val="C8102E"/>
            </a:solidFill>
            <a:ln w="17463">
              <a:solidFill>
                <a:srgbClr val="C8102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4" name="Freeform 14">
              <a:extLst>
                <a:ext uri="{FF2B5EF4-FFF2-40B4-BE49-F238E27FC236}">
                  <a16:creationId xmlns:a16="http://schemas.microsoft.com/office/drawing/2014/main" id="{23CCDFAB-91E4-EE4A-9125-8B8F0827E079}"/>
                </a:ext>
              </a:extLst>
            </p:cNvPr>
            <p:cNvSpPr>
              <a:spLocks/>
            </p:cNvSpPr>
            <p:nvPr/>
          </p:nvSpPr>
          <p:spPr bwMode="auto">
            <a:xfrm>
              <a:off x="9723153" y="3623957"/>
              <a:ext cx="111125" cy="127000"/>
            </a:xfrm>
            <a:custGeom>
              <a:avLst/>
              <a:gdLst>
                <a:gd name="T0" fmla="*/ 139 w 139"/>
                <a:gd name="T1" fmla="*/ 0 h 161"/>
                <a:gd name="T2" fmla="*/ 0 w 139"/>
                <a:gd name="T3" fmla="*/ 81 h 161"/>
                <a:gd name="T4" fmla="*/ 139 w 139"/>
                <a:gd name="T5" fmla="*/ 161 h 161"/>
                <a:gd name="T6" fmla="*/ 139 w 139"/>
                <a:gd name="T7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9" h="161">
                  <a:moveTo>
                    <a:pt x="139" y="0"/>
                  </a:moveTo>
                  <a:lnTo>
                    <a:pt x="0" y="81"/>
                  </a:lnTo>
                  <a:lnTo>
                    <a:pt x="139" y="161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C810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0" name="Freeform 37">
            <a:extLst>
              <a:ext uri="{FF2B5EF4-FFF2-40B4-BE49-F238E27FC236}">
                <a16:creationId xmlns:a16="http://schemas.microsoft.com/office/drawing/2014/main" id="{F368C4C7-CCFF-4D48-B864-426DB3F3EE79}"/>
              </a:ext>
            </a:extLst>
          </p:cNvPr>
          <p:cNvSpPr>
            <a:spLocks/>
          </p:cNvSpPr>
          <p:nvPr/>
        </p:nvSpPr>
        <p:spPr bwMode="auto">
          <a:xfrm>
            <a:off x="10061575" y="4557713"/>
            <a:ext cx="534987" cy="611188"/>
          </a:xfrm>
          <a:custGeom>
            <a:avLst/>
            <a:gdLst>
              <a:gd name="T0" fmla="*/ 0 w 673"/>
              <a:gd name="T1" fmla="*/ 56 h 770"/>
              <a:gd name="T2" fmla="*/ 9 w 673"/>
              <a:gd name="T3" fmla="*/ 47 h 770"/>
              <a:gd name="T4" fmla="*/ 71 w 673"/>
              <a:gd name="T5" fmla="*/ 0 h 770"/>
              <a:gd name="T6" fmla="*/ 271 w 673"/>
              <a:gd name="T7" fmla="*/ 232 h 770"/>
              <a:gd name="T8" fmla="*/ 258 w 673"/>
              <a:gd name="T9" fmla="*/ 244 h 770"/>
              <a:gd name="T10" fmla="*/ 673 w 673"/>
              <a:gd name="T11" fmla="*/ 721 h 770"/>
              <a:gd name="T12" fmla="*/ 615 w 673"/>
              <a:gd name="T13" fmla="*/ 770 h 770"/>
              <a:gd name="T14" fmla="*/ 578 w 673"/>
              <a:gd name="T15" fmla="*/ 727 h 770"/>
              <a:gd name="T16" fmla="*/ 0 w 673"/>
              <a:gd name="T17" fmla="*/ 56 h 7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73" h="770">
                <a:moveTo>
                  <a:pt x="0" y="56"/>
                </a:moveTo>
                <a:lnTo>
                  <a:pt x="9" y="47"/>
                </a:lnTo>
                <a:lnTo>
                  <a:pt x="71" y="0"/>
                </a:lnTo>
                <a:lnTo>
                  <a:pt x="271" y="232"/>
                </a:lnTo>
                <a:lnTo>
                  <a:pt x="258" y="244"/>
                </a:lnTo>
                <a:lnTo>
                  <a:pt x="673" y="721"/>
                </a:lnTo>
                <a:lnTo>
                  <a:pt x="615" y="770"/>
                </a:lnTo>
                <a:lnTo>
                  <a:pt x="578" y="727"/>
                </a:lnTo>
                <a:lnTo>
                  <a:pt x="0" y="56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3">
            <a:extLst>
              <a:ext uri="{FF2B5EF4-FFF2-40B4-BE49-F238E27FC236}">
                <a16:creationId xmlns:a16="http://schemas.microsoft.com/office/drawing/2014/main" id="{9E784CA6-533B-49DD-BD95-8AB8B0C6FD47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8056075" y="2804686"/>
            <a:ext cx="1592788" cy="2312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9">
            <a:extLst>
              <a:ext uri="{FF2B5EF4-FFF2-40B4-BE49-F238E27FC236}">
                <a16:creationId xmlns:a16="http://schemas.microsoft.com/office/drawing/2014/main" id="{62AF3B5D-463F-460B-9060-F053888105C7}"/>
              </a:ext>
            </a:extLst>
          </p:cNvPr>
          <p:cNvSpPr>
            <a:spLocks noChangeAspect="1"/>
          </p:cNvSpPr>
          <p:nvPr/>
        </p:nvSpPr>
        <p:spPr bwMode="auto">
          <a:xfrm>
            <a:off x="8250171" y="3107693"/>
            <a:ext cx="246065" cy="246888"/>
          </a:xfrm>
          <a:custGeom>
            <a:avLst/>
            <a:gdLst>
              <a:gd name="T0" fmla="*/ 299 w 299"/>
              <a:gd name="T1" fmla="*/ 150 h 300"/>
              <a:gd name="T2" fmla="*/ 296 w 299"/>
              <a:gd name="T3" fmla="*/ 180 h 300"/>
              <a:gd name="T4" fmla="*/ 286 w 299"/>
              <a:gd name="T5" fmla="*/ 208 h 300"/>
              <a:gd name="T6" fmla="*/ 273 w 299"/>
              <a:gd name="T7" fmla="*/ 233 h 300"/>
              <a:gd name="T8" fmla="*/ 254 w 299"/>
              <a:gd name="T9" fmla="*/ 256 h 300"/>
              <a:gd name="T10" fmla="*/ 232 w 299"/>
              <a:gd name="T11" fmla="*/ 274 h 300"/>
              <a:gd name="T12" fmla="*/ 207 w 299"/>
              <a:gd name="T13" fmla="*/ 287 h 300"/>
              <a:gd name="T14" fmla="*/ 179 w 299"/>
              <a:gd name="T15" fmla="*/ 297 h 300"/>
              <a:gd name="T16" fmla="*/ 149 w 299"/>
              <a:gd name="T17" fmla="*/ 300 h 300"/>
              <a:gd name="T18" fmla="*/ 134 w 299"/>
              <a:gd name="T19" fmla="*/ 299 h 300"/>
              <a:gd name="T20" fmla="*/ 105 w 299"/>
              <a:gd name="T21" fmla="*/ 292 h 300"/>
              <a:gd name="T22" fmla="*/ 78 w 299"/>
              <a:gd name="T23" fmla="*/ 281 h 300"/>
              <a:gd name="T24" fmla="*/ 54 w 299"/>
              <a:gd name="T25" fmla="*/ 265 h 300"/>
              <a:gd name="T26" fmla="*/ 34 w 299"/>
              <a:gd name="T27" fmla="*/ 245 h 300"/>
              <a:gd name="T28" fmla="*/ 17 w 299"/>
              <a:gd name="T29" fmla="*/ 221 h 300"/>
              <a:gd name="T30" fmla="*/ 6 w 299"/>
              <a:gd name="T31" fmla="*/ 195 h 300"/>
              <a:gd name="T32" fmla="*/ 0 w 299"/>
              <a:gd name="T33" fmla="*/ 165 h 300"/>
              <a:gd name="T34" fmla="*/ 0 w 299"/>
              <a:gd name="T35" fmla="*/ 150 h 300"/>
              <a:gd name="T36" fmla="*/ 3 w 299"/>
              <a:gd name="T37" fmla="*/ 120 h 300"/>
              <a:gd name="T38" fmla="*/ 11 w 299"/>
              <a:gd name="T39" fmla="*/ 92 h 300"/>
              <a:gd name="T40" fmla="*/ 25 w 299"/>
              <a:gd name="T41" fmla="*/ 66 h 300"/>
              <a:gd name="T42" fmla="*/ 43 w 299"/>
              <a:gd name="T43" fmla="*/ 44 h 300"/>
              <a:gd name="T44" fmla="*/ 65 w 299"/>
              <a:gd name="T45" fmla="*/ 25 h 300"/>
              <a:gd name="T46" fmla="*/ 91 w 299"/>
              <a:gd name="T47" fmla="*/ 12 h 300"/>
              <a:gd name="T48" fmla="*/ 119 w 299"/>
              <a:gd name="T49" fmla="*/ 3 h 300"/>
              <a:gd name="T50" fmla="*/ 149 w 299"/>
              <a:gd name="T51" fmla="*/ 0 h 300"/>
              <a:gd name="T52" fmla="*/ 164 w 299"/>
              <a:gd name="T53" fmla="*/ 0 h 300"/>
              <a:gd name="T54" fmla="*/ 193 w 299"/>
              <a:gd name="T55" fmla="*/ 7 h 300"/>
              <a:gd name="T56" fmla="*/ 220 w 299"/>
              <a:gd name="T57" fmla="*/ 18 h 300"/>
              <a:gd name="T58" fmla="*/ 244 w 299"/>
              <a:gd name="T59" fmla="*/ 35 h 300"/>
              <a:gd name="T60" fmla="*/ 265 w 299"/>
              <a:gd name="T61" fmla="*/ 54 h 300"/>
              <a:gd name="T62" fmla="*/ 280 w 299"/>
              <a:gd name="T63" fmla="*/ 78 h 300"/>
              <a:gd name="T64" fmla="*/ 292 w 299"/>
              <a:gd name="T65" fmla="*/ 105 h 300"/>
              <a:gd name="T66" fmla="*/ 298 w 299"/>
              <a:gd name="T67" fmla="*/ 134 h 300"/>
              <a:gd name="T68" fmla="*/ 299 w 299"/>
              <a:gd name="T69" fmla="*/ 15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99" h="300">
                <a:moveTo>
                  <a:pt x="299" y="150"/>
                </a:moveTo>
                <a:lnTo>
                  <a:pt x="299" y="150"/>
                </a:lnTo>
                <a:lnTo>
                  <a:pt x="298" y="165"/>
                </a:lnTo>
                <a:lnTo>
                  <a:pt x="296" y="180"/>
                </a:lnTo>
                <a:lnTo>
                  <a:pt x="292" y="195"/>
                </a:lnTo>
                <a:lnTo>
                  <a:pt x="286" y="208"/>
                </a:lnTo>
                <a:lnTo>
                  <a:pt x="280" y="221"/>
                </a:lnTo>
                <a:lnTo>
                  <a:pt x="273" y="233"/>
                </a:lnTo>
                <a:lnTo>
                  <a:pt x="265" y="245"/>
                </a:lnTo>
                <a:lnTo>
                  <a:pt x="254" y="256"/>
                </a:lnTo>
                <a:lnTo>
                  <a:pt x="244" y="265"/>
                </a:lnTo>
                <a:lnTo>
                  <a:pt x="232" y="274"/>
                </a:lnTo>
                <a:lnTo>
                  <a:pt x="220" y="281"/>
                </a:lnTo>
                <a:lnTo>
                  <a:pt x="207" y="287"/>
                </a:lnTo>
                <a:lnTo>
                  <a:pt x="193" y="292"/>
                </a:lnTo>
                <a:lnTo>
                  <a:pt x="179" y="297"/>
                </a:lnTo>
                <a:lnTo>
                  <a:pt x="164" y="299"/>
                </a:lnTo>
                <a:lnTo>
                  <a:pt x="149" y="300"/>
                </a:lnTo>
                <a:lnTo>
                  <a:pt x="149" y="300"/>
                </a:lnTo>
                <a:lnTo>
                  <a:pt x="134" y="299"/>
                </a:lnTo>
                <a:lnTo>
                  <a:pt x="119" y="297"/>
                </a:lnTo>
                <a:lnTo>
                  <a:pt x="105" y="292"/>
                </a:lnTo>
                <a:lnTo>
                  <a:pt x="91" y="287"/>
                </a:lnTo>
                <a:lnTo>
                  <a:pt x="78" y="281"/>
                </a:lnTo>
                <a:lnTo>
                  <a:pt x="65" y="274"/>
                </a:lnTo>
                <a:lnTo>
                  <a:pt x="54" y="265"/>
                </a:lnTo>
                <a:lnTo>
                  <a:pt x="43" y="256"/>
                </a:lnTo>
                <a:lnTo>
                  <a:pt x="34" y="245"/>
                </a:lnTo>
                <a:lnTo>
                  <a:pt x="25" y="233"/>
                </a:lnTo>
                <a:lnTo>
                  <a:pt x="17" y="221"/>
                </a:lnTo>
                <a:lnTo>
                  <a:pt x="11" y="208"/>
                </a:lnTo>
                <a:lnTo>
                  <a:pt x="6" y="195"/>
                </a:lnTo>
                <a:lnTo>
                  <a:pt x="3" y="180"/>
                </a:lnTo>
                <a:lnTo>
                  <a:pt x="0" y="165"/>
                </a:lnTo>
                <a:lnTo>
                  <a:pt x="0" y="150"/>
                </a:lnTo>
                <a:lnTo>
                  <a:pt x="0" y="150"/>
                </a:lnTo>
                <a:lnTo>
                  <a:pt x="0" y="134"/>
                </a:lnTo>
                <a:lnTo>
                  <a:pt x="3" y="120"/>
                </a:lnTo>
                <a:lnTo>
                  <a:pt x="6" y="105"/>
                </a:lnTo>
                <a:lnTo>
                  <a:pt x="11" y="92"/>
                </a:lnTo>
                <a:lnTo>
                  <a:pt x="17" y="78"/>
                </a:lnTo>
                <a:lnTo>
                  <a:pt x="25" y="66"/>
                </a:lnTo>
                <a:lnTo>
                  <a:pt x="34" y="54"/>
                </a:lnTo>
                <a:lnTo>
                  <a:pt x="43" y="44"/>
                </a:lnTo>
                <a:lnTo>
                  <a:pt x="54" y="35"/>
                </a:lnTo>
                <a:lnTo>
                  <a:pt x="65" y="25"/>
                </a:lnTo>
                <a:lnTo>
                  <a:pt x="78" y="18"/>
                </a:lnTo>
                <a:lnTo>
                  <a:pt x="91" y="12"/>
                </a:lnTo>
                <a:lnTo>
                  <a:pt x="105" y="7"/>
                </a:lnTo>
                <a:lnTo>
                  <a:pt x="119" y="3"/>
                </a:lnTo>
                <a:lnTo>
                  <a:pt x="134" y="0"/>
                </a:lnTo>
                <a:lnTo>
                  <a:pt x="149" y="0"/>
                </a:lnTo>
                <a:lnTo>
                  <a:pt x="149" y="0"/>
                </a:lnTo>
                <a:lnTo>
                  <a:pt x="164" y="0"/>
                </a:lnTo>
                <a:lnTo>
                  <a:pt x="179" y="3"/>
                </a:lnTo>
                <a:lnTo>
                  <a:pt x="193" y="7"/>
                </a:lnTo>
                <a:lnTo>
                  <a:pt x="207" y="12"/>
                </a:lnTo>
                <a:lnTo>
                  <a:pt x="220" y="18"/>
                </a:lnTo>
                <a:lnTo>
                  <a:pt x="232" y="25"/>
                </a:lnTo>
                <a:lnTo>
                  <a:pt x="244" y="35"/>
                </a:lnTo>
                <a:lnTo>
                  <a:pt x="254" y="44"/>
                </a:lnTo>
                <a:lnTo>
                  <a:pt x="265" y="54"/>
                </a:lnTo>
                <a:lnTo>
                  <a:pt x="273" y="66"/>
                </a:lnTo>
                <a:lnTo>
                  <a:pt x="280" y="78"/>
                </a:lnTo>
                <a:lnTo>
                  <a:pt x="286" y="92"/>
                </a:lnTo>
                <a:lnTo>
                  <a:pt x="292" y="105"/>
                </a:lnTo>
                <a:lnTo>
                  <a:pt x="296" y="120"/>
                </a:lnTo>
                <a:lnTo>
                  <a:pt x="298" y="134"/>
                </a:lnTo>
                <a:lnTo>
                  <a:pt x="299" y="150"/>
                </a:lnTo>
                <a:lnTo>
                  <a:pt x="299" y="150"/>
                </a:lnTo>
                <a:close/>
              </a:path>
            </a:pathLst>
          </a:custGeom>
          <a:solidFill>
            <a:srgbClr val="F0B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0A852F96-81DA-4DE8-83F6-103DC2AA33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6463" y="3081713"/>
            <a:ext cx="124509" cy="294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 Narrow  Bold" charset="0"/>
              </a:rPr>
              <a:t>5</a:t>
            </a:r>
            <a:endParaRPr kumimoji="0" lang="en-US" altLang="en-US" sz="1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8" name="Freeform 13">
            <a:extLst>
              <a:ext uri="{FF2B5EF4-FFF2-40B4-BE49-F238E27FC236}">
                <a16:creationId xmlns:a16="http://schemas.microsoft.com/office/drawing/2014/main" id="{07FBD371-FC25-453A-8040-E416B61C3F33}"/>
              </a:ext>
            </a:extLst>
          </p:cNvPr>
          <p:cNvSpPr>
            <a:spLocks noChangeAspect="1"/>
          </p:cNvSpPr>
          <p:nvPr/>
        </p:nvSpPr>
        <p:spPr bwMode="auto">
          <a:xfrm>
            <a:off x="8258103" y="4696294"/>
            <a:ext cx="246888" cy="246888"/>
          </a:xfrm>
          <a:custGeom>
            <a:avLst/>
            <a:gdLst>
              <a:gd name="T0" fmla="*/ 299 w 299"/>
              <a:gd name="T1" fmla="*/ 150 h 299"/>
              <a:gd name="T2" fmla="*/ 296 w 299"/>
              <a:gd name="T3" fmla="*/ 180 h 299"/>
              <a:gd name="T4" fmla="*/ 288 w 299"/>
              <a:gd name="T5" fmla="*/ 208 h 299"/>
              <a:gd name="T6" fmla="*/ 275 w 299"/>
              <a:gd name="T7" fmla="*/ 233 h 299"/>
              <a:gd name="T8" fmla="*/ 256 w 299"/>
              <a:gd name="T9" fmla="*/ 255 h 299"/>
              <a:gd name="T10" fmla="*/ 234 w 299"/>
              <a:gd name="T11" fmla="*/ 273 h 299"/>
              <a:gd name="T12" fmla="*/ 208 w 299"/>
              <a:gd name="T13" fmla="*/ 287 h 299"/>
              <a:gd name="T14" fmla="*/ 180 w 299"/>
              <a:gd name="T15" fmla="*/ 296 h 299"/>
              <a:gd name="T16" fmla="*/ 150 w 299"/>
              <a:gd name="T17" fmla="*/ 299 h 299"/>
              <a:gd name="T18" fmla="*/ 134 w 299"/>
              <a:gd name="T19" fmla="*/ 298 h 299"/>
              <a:gd name="T20" fmla="*/ 105 w 299"/>
              <a:gd name="T21" fmla="*/ 292 h 299"/>
              <a:gd name="T22" fmla="*/ 78 w 299"/>
              <a:gd name="T23" fmla="*/ 281 h 299"/>
              <a:gd name="T24" fmla="*/ 55 w 299"/>
              <a:gd name="T25" fmla="*/ 265 h 299"/>
              <a:gd name="T26" fmla="*/ 35 w 299"/>
              <a:gd name="T27" fmla="*/ 244 h 299"/>
              <a:gd name="T28" fmla="*/ 18 w 299"/>
              <a:gd name="T29" fmla="*/ 220 h 299"/>
              <a:gd name="T30" fmla="*/ 8 w 299"/>
              <a:gd name="T31" fmla="*/ 193 h 299"/>
              <a:gd name="T32" fmla="*/ 1 w 299"/>
              <a:gd name="T33" fmla="*/ 164 h 299"/>
              <a:gd name="T34" fmla="*/ 0 w 299"/>
              <a:gd name="T35" fmla="*/ 150 h 299"/>
              <a:gd name="T36" fmla="*/ 3 w 299"/>
              <a:gd name="T37" fmla="*/ 119 h 299"/>
              <a:gd name="T38" fmla="*/ 12 w 299"/>
              <a:gd name="T39" fmla="*/ 91 h 299"/>
              <a:gd name="T40" fmla="*/ 26 w 299"/>
              <a:gd name="T41" fmla="*/ 66 h 299"/>
              <a:gd name="T42" fmla="*/ 44 w 299"/>
              <a:gd name="T43" fmla="*/ 44 h 299"/>
              <a:gd name="T44" fmla="*/ 67 w 299"/>
              <a:gd name="T45" fmla="*/ 25 h 299"/>
              <a:gd name="T46" fmla="*/ 92 w 299"/>
              <a:gd name="T47" fmla="*/ 12 h 299"/>
              <a:gd name="T48" fmla="*/ 120 w 299"/>
              <a:gd name="T49" fmla="*/ 2 h 299"/>
              <a:gd name="T50" fmla="*/ 150 w 299"/>
              <a:gd name="T51" fmla="*/ 0 h 299"/>
              <a:gd name="T52" fmla="*/ 165 w 299"/>
              <a:gd name="T53" fmla="*/ 0 h 299"/>
              <a:gd name="T54" fmla="*/ 195 w 299"/>
              <a:gd name="T55" fmla="*/ 6 h 299"/>
              <a:gd name="T56" fmla="*/ 222 w 299"/>
              <a:gd name="T57" fmla="*/ 18 h 299"/>
              <a:gd name="T58" fmla="*/ 245 w 299"/>
              <a:gd name="T59" fmla="*/ 33 h 299"/>
              <a:gd name="T60" fmla="*/ 265 w 299"/>
              <a:gd name="T61" fmla="*/ 54 h 299"/>
              <a:gd name="T62" fmla="*/ 282 w 299"/>
              <a:gd name="T63" fmla="*/ 78 h 299"/>
              <a:gd name="T64" fmla="*/ 293 w 299"/>
              <a:gd name="T65" fmla="*/ 105 h 299"/>
              <a:gd name="T66" fmla="*/ 298 w 299"/>
              <a:gd name="T67" fmla="*/ 134 h 299"/>
              <a:gd name="T68" fmla="*/ 299 w 299"/>
              <a:gd name="T69" fmla="*/ 150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99" h="299">
                <a:moveTo>
                  <a:pt x="299" y="150"/>
                </a:moveTo>
                <a:lnTo>
                  <a:pt x="299" y="150"/>
                </a:lnTo>
                <a:lnTo>
                  <a:pt x="298" y="164"/>
                </a:lnTo>
                <a:lnTo>
                  <a:pt x="296" y="180"/>
                </a:lnTo>
                <a:lnTo>
                  <a:pt x="293" y="193"/>
                </a:lnTo>
                <a:lnTo>
                  <a:pt x="288" y="208"/>
                </a:lnTo>
                <a:lnTo>
                  <a:pt x="282" y="220"/>
                </a:lnTo>
                <a:lnTo>
                  <a:pt x="275" y="233"/>
                </a:lnTo>
                <a:lnTo>
                  <a:pt x="265" y="244"/>
                </a:lnTo>
                <a:lnTo>
                  <a:pt x="256" y="255"/>
                </a:lnTo>
                <a:lnTo>
                  <a:pt x="245" y="265"/>
                </a:lnTo>
                <a:lnTo>
                  <a:pt x="234" y="273"/>
                </a:lnTo>
                <a:lnTo>
                  <a:pt x="222" y="281"/>
                </a:lnTo>
                <a:lnTo>
                  <a:pt x="208" y="287"/>
                </a:lnTo>
                <a:lnTo>
                  <a:pt x="195" y="292"/>
                </a:lnTo>
                <a:lnTo>
                  <a:pt x="180" y="296"/>
                </a:lnTo>
                <a:lnTo>
                  <a:pt x="165" y="298"/>
                </a:lnTo>
                <a:lnTo>
                  <a:pt x="150" y="299"/>
                </a:lnTo>
                <a:lnTo>
                  <a:pt x="150" y="299"/>
                </a:lnTo>
                <a:lnTo>
                  <a:pt x="134" y="298"/>
                </a:lnTo>
                <a:lnTo>
                  <a:pt x="120" y="296"/>
                </a:lnTo>
                <a:lnTo>
                  <a:pt x="105" y="292"/>
                </a:lnTo>
                <a:lnTo>
                  <a:pt x="92" y="287"/>
                </a:lnTo>
                <a:lnTo>
                  <a:pt x="78" y="281"/>
                </a:lnTo>
                <a:lnTo>
                  <a:pt x="67" y="273"/>
                </a:lnTo>
                <a:lnTo>
                  <a:pt x="55" y="265"/>
                </a:lnTo>
                <a:lnTo>
                  <a:pt x="44" y="255"/>
                </a:lnTo>
                <a:lnTo>
                  <a:pt x="35" y="244"/>
                </a:lnTo>
                <a:lnTo>
                  <a:pt x="26" y="233"/>
                </a:lnTo>
                <a:lnTo>
                  <a:pt x="18" y="220"/>
                </a:lnTo>
                <a:lnTo>
                  <a:pt x="12" y="208"/>
                </a:lnTo>
                <a:lnTo>
                  <a:pt x="8" y="193"/>
                </a:lnTo>
                <a:lnTo>
                  <a:pt x="3" y="180"/>
                </a:lnTo>
                <a:lnTo>
                  <a:pt x="1" y="164"/>
                </a:lnTo>
                <a:lnTo>
                  <a:pt x="0" y="150"/>
                </a:lnTo>
                <a:lnTo>
                  <a:pt x="0" y="150"/>
                </a:lnTo>
                <a:lnTo>
                  <a:pt x="1" y="134"/>
                </a:lnTo>
                <a:lnTo>
                  <a:pt x="3" y="119"/>
                </a:lnTo>
                <a:lnTo>
                  <a:pt x="8" y="105"/>
                </a:lnTo>
                <a:lnTo>
                  <a:pt x="12" y="91"/>
                </a:lnTo>
                <a:lnTo>
                  <a:pt x="18" y="78"/>
                </a:lnTo>
                <a:lnTo>
                  <a:pt x="26" y="66"/>
                </a:lnTo>
                <a:lnTo>
                  <a:pt x="35" y="54"/>
                </a:lnTo>
                <a:lnTo>
                  <a:pt x="44" y="44"/>
                </a:lnTo>
                <a:lnTo>
                  <a:pt x="55" y="33"/>
                </a:lnTo>
                <a:lnTo>
                  <a:pt x="67" y="25"/>
                </a:lnTo>
                <a:lnTo>
                  <a:pt x="78" y="18"/>
                </a:lnTo>
                <a:lnTo>
                  <a:pt x="92" y="12"/>
                </a:lnTo>
                <a:lnTo>
                  <a:pt x="105" y="6"/>
                </a:lnTo>
                <a:lnTo>
                  <a:pt x="120" y="2"/>
                </a:lnTo>
                <a:lnTo>
                  <a:pt x="134" y="0"/>
                </a:lnTo>
                <a:lnTo>
                  <a:pt x="150" y="0"/>
                </a:lnTo>
                <a:lnTo>
                  <a:pt x="150" y="0"/>
                </a:lnTo>
                <a:lnTo>
                  <a:pt x="165" y="0"/>
                </a:lnTo>
                <a:lnTo>
                  <a:pt x="180" y="2"/>
                </a:lnTo>
                <a:lnTo>
                  <a:pt x="195" y="6"/>
                </a:lnTo>
                <a:lnTo>
                  <a:pt x="208" y="12"/>
                </a:lnTo>
                <a:lnTo>
                  <a:pt x="222" y="18"/>
                </a:lnTo>
                <a:lnTo>
                  <a:pt x="234" y="25"/>
                </a:lnTo>
                <a:lnTo>
                  <a:pt x="245" y="33"/>
                </a:lnTo>
                <a:lnTo>
                  <a:pt x="256" y="44"/>
                </a:lnTo>
                <a:lnTo>
                  <a:pt x="265" y="54"/>
                </a:lnTo>
                <a:lnTo>
                  <a:pt x="275" y="66"/>
                </a:lnTo>
                <a:lnTo>
                  <a:pt x="282" y="78"/>
                </a:lnTo>
                <a:lnTo>
                  <a:pt x="288" y="91"/>
                </a:lnTo>
                <a:lnTo>
                  <a:pt x="293" y="105"/>
                </a:lnTo>
                <a:lnTo>
                  <a:pt x="296" y="119"/>
                </a:lnTo>
                <a:lnTo>
                  <a:pt x="298" y="134"/>
                </a:lnTo>
                <a:lnTo>
                  <a:pt x="299" y="150"/>
                </a:lnTo>
                <a:lnTo>
                  <a:pt x="299" y="150"/>
                </a:lnTo>
                <a:close/>
              </a:path>
            </a:pathLst>
          </a:custGeom>
          <a:solidFill>
            <a:srgbClr val="9662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ectangle 14">
            <a:extLst>
              <a:ext uri="{FF2B5EF4-FFF2-40B4-BE49-F238E27FC236}">
                <a16:creationId xmlns:a16="http://schemas.microsoft.com/office/drawing/2014/main" id="{E24F3C1E-FB71-4C1C-8D13-027F673096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25455" y="4661899"/>
            <a:ext cx="124509" cy="294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 Narrow  Bold" charset="0"/>
              </a:rPr>
              <a:t>8</a:t>
            </a:r>
            <a:endParaRPr kumimoji="0" lang="en-US" altLang="en-US" sz="1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2" name="Freeform 17">
            <a:extLst>
              <a:ext uri="{FF2B5EF4-FFF2-40B4-BE49-F238E27FC236}">
                <a16:creationId xmlns:a16="http://schemas.microsoft.com/office/drawing/2014/main" id="{610166EC-7918-4EB3-9669-6C18E001FEB3}"/>
              </a:ext>
            </a:extLst>
          </p:cNvPr>
          <p:cNvSpPr>
            <a:spLocks noChangeAspect="1"/>
          </p:cNvSpPr>
          <p:nvPr/>
        </p:nvSpPr>
        <p:spPr bwMode="auto">
          <a:xfrm>
            <a:off x="9353470" y="2826361"/>
            <a:ext cx="258127" cy="256032"/>
          </a:xfrm>
          <a:custGeom>
            <a:avLst/>
            <a:gdLst>
              <a:gd name="T0" fmla="*/ 299 w 299"/>
              <a:gd name="T1" fmla="*/ 150 h 300"/>
              <a:gd name="T2" fmla="*/ 296 w 299"/>
              <a:gd name="T3" fmla="*/ 180 h 300"/>
              <a:gd name="T4" fmla="*/ 287 w 299"/>
              <a:gd name="T5" fmla="*/ 208 h 300"/>
              <a:gd name="T6" fmla="*/ 273 w 299"/>
              <a:gd name="T7" fmla="*/ 234 h 300"/>
              <a:gd name="T8" fmla="*/ 255 w 299"/>
              <a:gd name="T9" fmla="*/ 256 h 300"/>
              <a:gd name="T10" fmla="*/ 233 w 299"/>
              <a:gd name="T11" fmla="*/ 274 h 300"/>
              <a:gd name="T12" fmla="*/ 208 w 299"/>
              <a:gd name="T13" fmla="*/ 288 h 300"/>
              <a:gd name="T14" fmla="*/ 180 w 299"/>
              <a:gd name="T15" fmla="*/ 297 h 300"/>
              <a:gd name="T16" fmla="*/ 149 w 299"/>
              <a:gd name="T17" fmla="*/ 300 h 300"/>
              <a:gd name="T18" fmla="*/ 134 w 299"/>
              <a:gd name="T19" fmla="*/ 299 h 300"/>
              <a:gd name="T20" fmla="*/ 105 w 299"/>
              <a:gd name="T21" fmla="*/ 293 h 300"/>
              <a:gd name="T22" fmla="*/ 78 w 299"/>
              <a:gd name="T23" fmla="*/ 282 h 300"/>
              <a:gd name="T24" fmla="*/ 54 w 299"/>
              <a:gd name="T25" fmla="*/ 265 h 300"/>
              <a:gd name="T26" fmla="*/ 34 w 299"/>
              <a:gd name="T27" fmla="*/ 246 h 300"/>
              <a:gd name="T28" fmla="*/ 17 w 299"/>
              <a:gd name="T29" fmla="*/ 222 h 300"/>
              <a:gd name="T30" fmla="*/ 6 w 299"/>
              <a:gd name="T31" fmla="*/ 195 h 300"/>
              <a:gd name="T32" fmla="*/ 1 w 299"/>
              <a:gd name="T33" fmla="*/ 166 h 300"/>
              <a:gd name="T34" fmla="*/ 0 w 299"/>
              <a:gd name="T35" fmla="*/ 150 h 300"/>
              <a:gd name="T36" fmla="*/ 3 w 299"/>
              <a:gd name="T37" fmla="*/ 120 h 300"/>
              <a:gd name="T38" fmla="*/ 11 w 299"/>
              <a:gd name="T39" fmla="*/ 92 h 300"/>
              <a:gd name="T40" fmla="*/ 25 w 299"/>
              <a:gd name="T41" fmla="*/ 66 h 300"/>
              <a:gd name="T42" fmla="*/ 43 w 299"/>
              <a:gd name="T43" fmla="*/ 44 h 300"/>
              <a:gd name="T44" fmla="*/ 65 w 299"/>
              <a:gd name="T45" fmla="*/ 26 h 300"/>
              <a:gd name="T46" fmla="*/ 91 w 299"/>
              <a:gd name="T47" fmla="*/ 12 h 300"/>
              <a:gd name="T48" fmla="*/ 119 w 299"/>
              <a:gd name="T49" fmla="*/ 3 h 300"/>
              <a:gd name="T50" fmla="*/ 149 w 299"/>
              <a:gd name="T51" fmla="*/ 0 h 300"/>
              <a:gd name="T52" fmla="*/ 165 w 299"/>
              <a:gd name="T53" fmla="*/ 1 h 300"/>
              <a:gd name="T54" fmla="*/ 194 w 299"/>
              <a:gd name="T55" fmla="*/ 7 h 300"/>
              <a:gd name="T56" fmla="*/ 220 w 299"/>
              <a:gd name="T57" fmla="*/ 18 h 300"/>
              <a:gd name="T58" fmla="*/ 244 w 299"/>
              <a:gd name="T59" fmla="*/ 35 h 300"/>
              <a:gd name="T60" fmla="*/ 265 w 299"/>
              <a:gd name="T61" fmla="*/ 54 h 300"/>
              <a:gd name="T62" fmla="*/ 280 w 299"/>
              <a:gd name="T63" fmla="*/ 78 h 300"/>
              <a:gd name="T64" fmla="*/ 292 w 299"/>
              <a:gd name="T65" fmla="*/ 105 h 300"/>
              <a:gd name="T66" fmla="*/ 298 w 299"/>
              <a:gd name="T67" fmla="*/ 134 h 300"/>
              <a:gd name="T68" fmla="*/ 299 w 299"/>
              <a:gd name="T69" fmla="*/ 15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99" h="300">
                <a:moveTo>
                  <a:pt x="299" y="150"/>
                </a:moveTo>
                <a:lnTo>
                  <a:pt x="299" y="150"/>
                </a:lnTo>
                <a:lnTo>
                  <a:pt x="298" y="166"/>
                </a:lnTo>
                <a:lnTo>
                  <a:pt x="296" y="180"/>
                </a:lnTo>
                <a:lnTo>
                  <a:pt x="292" y="195"/>
                </a:lnTo>
                <a:lnTo>
                  <a:pt x="287" y="208"/>
                </a:lnTo>
                <a:lnTo>
                  <a:pt x="280" y="222"/>
                </a:lnTo>
                <a:lnTo>
                  <a:pt x="273" y="234"/>
                </a:lnTo>
                <a:lnTo>
                  <a:pt x="265" y="246"/>
                </a:lnTo>
                <a:lnTo>
                  <a:pt x="255" y="256"/>
                </a:lnTo>
                <a:lnTo>
                  <a:pt x="244" y="265"/>
                </a:lnTo>
                <a:lnTo>
                  <a:pt x="233" y="274"/>
                </a:lnTo>
                <a:lnTo>
                  <a:pt x="220" y="282"/>
                </a:lnTo>
                <a:lnTo>
                  <a:pt x="208" y="288"/>
                </a:lnTo>
                <a:lnTo>
                  <a:pt x="194" y="293"/>
                </a:lnTo>
                <a:lnTo>
                  <a:pt x="180" y="297"/>
                </a:lnTo>
                <a:lnTo>
                  <a:pt x="165" y="299"/>
                </a:lnTo>
                <a:lnTo>
                  <a:pt x="149" y="300"/>
                </a:lnTo>
                <a:lnTo>
                  <a:pt x="149" y="300"/>
                </a:lnTo>
                <a:lnTo>
                  <a:pt x="134" y="299"/>
                </a:lnTo>
                <a:lnTo>
                  <a:pt x="119" y="297"/>
                </a:lnTo>
                <a:lnTo>
                  <a:pt x="105" y="293"/>
                </a:lnTo>
                <a:lnTo>
                  <a:pt x="91" y="288"/>
                </a:lnTo>
                <a:lnTo>
                  <a:pt x="78" y="282"/>
                </a:lnTo>
                <a:lnTo>
                  <a:pt x="65" y="274"/>
                </a:lnTo>
                <a:lnTo>
                  <a:pt x="54" y="265"/>
                </a:lnTo>
                <a:lnTo>
                  <a:pt x="43" y="256"/>
                </a:lnTo>
                <a:lnTo>
                  <a:pt x="34" y="246"/>
                </a:lnTo>
                <a:lnTo>
                  <a:pt x="25" y="234"/>
                </a:lnTo>
                <a:lnTo>
                  <a:pt x="17" y="222"/>
                </a:lnTo>
                <a:lnTo>
                  <a:pt x="11" y="208"/>
                </a:lnTo>
                <a:lnTo>
                  <a:pt x="6" y="195"/>
                </a:lnTo>
                <a:lnTo>
                  <a:pt x="3" y="180"/>
                </a:lnTo>
                <a:lnTo>
                  <a:pt x="1" y="166"/>
                </a:lnTo>
                <a:lnTo>
                  <a:pt x="0" y="150"/>
                </a:lnTo>
                <a:lnTo>
                  <a:pt x="0" y="150"/>
                </a:lnTo>
                <a:lnTo>
                  <a:pt x="1" y="134"/>
                </a:lnTo>
                <a:lnTo>
                  <a:pt x="3" y="120"/>
                </a:lnTo>
                <a:lnTo>
                  <a:pt x="6" y="105"/>
                </a:lnTo>
                <a:lnTo>
                  <a:pt x="11" y="92"/>
                </a:lnTo>
                <a:lnTo>
                  <a:pt x="17" y="78"/>
                </a:lnTo>
                <a:lnTo>
                  <a:pt x="25" y="66"/>
                </a:lnTo>
                <a:lnTo>
                  <a:pt x="34" y="54"/>
                </a:lnTo>
                <a:lnTo>
                  <a:pt x="43" y="44"/>
                </a:lnTo>
                <a:lnTo>
                  <a:pt x="54" y="35"/>
                </a:lnTo>
                <a:lnTo>
                  <a:pt x="65" y="26"/>
                </a:lnTo>
                <a:lnTo>
                  <a:pt x="78" y="18"/>
                </a:lnTo>
                <a:lnTo>
                  <a:pt x="91" y="12"/>
                </a:lnTo>
                <a:lnTo>
                  <a:pt x="105" y="7"/>
                </a:lnTo>
                <a:lnTo>
                  <a:pt x="119" y="3"/>
                </a:lnTo>
                <a:lnTo>
                  <a:pt x="134" y="1"/>
                </a:lnTo>
                <a:lnTo>
                  <a:pt x="149" y="0"/>
                </a:lnTo>
                <a:lnTo>
                  <a:pt x="149" y="0"/>
                </a:lnTo>
                <a:lnTo>
                  <a:pt x="165" y="1"/>
                </a:lnTo>
                <a:lnTo>
                  <a:pt x="180" y="3"/>
                </a:lnTo>
                <a:lnTo>
                  <a:pt x="194" y="7"/>
                </a:lnTo>
                <a:lnTo>
                  <a:pt x="208" y="12"/>
                </a:lnTo>
                <a:lnTo>
                  <a:pt x="220" y="18"/>
                </a:lnTo>
                <a:lnTo>
                  <a:pt x="233" y="26"/>
                </a:lnTo>
                <a:lnTo>
                  <a:pt x="244" y="35"/>
                </a:lnTo>
                <a:lnTo>
                  <a:pt x="255" y="44"/>
                </a:lnTo>
                <a:lnTo>
                  <a:pt x="265" y="54"/>
                </a:lnTo>
                <a:lnTo>
                  <a:pt x="273" y="66"/>
                </a:lnTo>
                <a:lnTo>
                  <a:pt x="280" y="78"/>
                </a:lnTo>
                <a:lnTo>
                  <a:pt x="287" y="92"/>
                </a:lnTo>
                <a:lnTo>
                  <a:pt x="292" y="105"/>
                </a:lnTo>
                <a:lnTo>
                  <a:pt x="296" y="120"/>
                </a:lnTo>
                <a:lnTo>
                  <a:pt x="298" y="134"/>
                </a:lnTo>
                <a:lnTo>
                  <a:pt x="299" y="150"/>
                </a:lnTo>
                <a:lnTo>
                  <a:pt x="299" y="150"/>
                </a:lnTo>
                <a:close/>
              </a:path>
            </a:pathLst>
          </a:custGeom>
          <a:solidFill>
            <a:srgbClr val="0077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Rectangle 18">
            <a:extLst>
              <a:ext uri="{FF2B5EF4-FFF2-40B4-BE49-F238E27FC236}">
                <a16:creationId xmlns:a16="http://schemas.microsoft.com/office/drawing/2014/main" id="{B74B8A4E-A755-411D-B22B-03C9E32DC1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15624" y="2799005"/>
            <a:ext cx="124509" cy="294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 Narrow  Bold" charset="0"/>
              </a:rPr>
              <a:t>6</a:t>
            </a:r>
            <a:endParaRPr kumimoji="0" lang="en-US" altLang="en-US" sz="1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6" name="Freeform 21">
            <a:extLst>
              <a:ext uri="{FF2B5EF4-FFF2-40B4-BE49-F238E27FC236}">
                <a16:creationId xmlns:a16="http://schemas.microsoft.com/office/drawing/2014/main" id="{D2BA6D91-3012-4284-9997-34C1351E4310}"/>
              </a:ext>
            </a:extLst>
          </p:cNvPr>
          <p:cNvSpPr>
            <a:spLocks noChangeAspect="1"/>
          </p:cNvSpPr>
          <p:nvPr/>
        </p:nvSpPr>
        <p:spPr bwMode="auto">
          <a:xfrm>
            <a:off x="9269012" y="3527269"/>
            <a:ext cx="246888" cy="246888"/>
          </a:xfrm>
          <a:custGeom>
            <a:avLst/>
            <a:gdLst>
              <a:gd name="T0" fmla="*/ 299 w 299"/>
              <a:gd name="T1" fmla="*/ 149 h 299"/>
              <a:gd name="T2" fmla="*/ 296 w 299"/>
              <a:gd name="T3" fmla="*/ 179 h 299"/>
              <a:gd name="T4" fmla="*/ 287 w 299"/>
              <a:gd name="T5" fmla="*/ 207 h 299"/>
              <a:gd name="T6" fmla="*/ 274 w 299"/>
              <a:gd name="T7" fmla="*/ 232 h 299"/>
              <a:gd name="T8" fmla="*/ 255 w 299"/>
              <a:gd name="T9" fmla="*/ 255 h 299"/>
              <a:gd name="T10" fmla="*/ 233 w 299"/>
              <a:gd name="T11" fmla="*/ 273 h 299"/>
              <a:gd name="T12" fmla="*/ 207 w 299"/>
              <a:gd name="T13" fmla="*/ 287 h 299"/>
              <a:gd name="T14" fmla="*/ 179 w 299"/>
              <a:gd name="T15" fmla="*/ 296 h 299"/>
              <a:gd name="T16" fmla="*/ 149 w 299"/>
              <a:gd name="T17" fmla="*/ 299 h 299"/>
              <a:gd name="T18" fmla="*/ 135 w 299"/>
              <a:gd name="T19" fmla="*/ 298 h 299"/>
              <a:gd name="T20" fmla="*/ 104 w 299"/>
              <a:gd name="T21" fmla="*/ 292 h 299"/>
              <a:gd name="T22" fmla="*/ 78 w 299"/>
              <a:gd name="T23" fmla="*/ 281 h 299"/>
              <a:gd name="T24" fmla="*/ 55 w 299"/>
              <a:gd name="T25" fmla="*/ 265 h 299"/>
              <a:gd name="T26" fmla="*/ 34 w 299"/>
              <a:gd name="T27" fmla="*/ 245 h 299"/>
              <a:gd name="T28" fmla="*/ 18 w 299"/>
              <a:gd name="T29" fmla="*/ 221 h 299"/>
              <a:gd name="T30" fmla="*/ 7 w 299"/>
              <a:gd name="T31" fmla="*/ 194 h 299"/>
              <a:gd name="T32" fmla="*/ 1 w 299"/>
              <a:gd name="T33" fmla="*/ 165 h 299"/>
              <a:gd name="T34" fmla="*/ 0 w 299"/>
              <a:gd name="T35" fmla="*/ 149 h 299"/>
              <a:gd name="T36" fmla="*/ 3 w 299"/>
              <a:gd name="T37" fmla="*/ 119 h 299"/>
              <a:gd name="T38" fmla="*/ 12 w 299"/>
              <a:gd name="T39" fmla="*/ 91 h 299"/>
              <a:gd name="T40" fmla="*/ 25 w 299"/>
              <a:gd name="T41" fmla="*/ 65 h 299"/>
              <a:gd name="T42" fmla="*/ 43 w 299"/>
              <a:gd name="T43" fmla="*/ 43 h 299"/>
              <a:gd name="T44" fmla="*/ 66 w 299"/>
              <a:gd name="T45" fmla="*/ 26 h 299"/>
              <a:gd name="T46" fmla="*/ 91 w 299"/>
              <a:gd name="T47" fmla="*/ 11 h 299"/>
              <a:gd name="T48" fmla="*/ 119 w 299"/>
              <a:gd name="T49" fmla="*/ 3 h 299"/>
              <a:gd name="T50" fmla="*/ 149 w 299"/>
              <a:gd name="T51" fmla="*/ 0 h 299"/>
              <a:gd name="T52" fmla="*/ 165 w 299"/>
              <a:gd name="T53" fmla="*/ 1 h 299"/>
              <a:gd name="T54" fmla="*/ 194 w 299"/>
              <a:gd name="T55" fmla="*/ 6 h 299"/>
              <a:gd name="T56" fmla="*/ 221 w 299"/>
              <a:gd name="T57" fmla="*/ 17 h 299"/>
              <a:gd name="T58" fmla="*/ 245 w 299"/>
              <a:gd name="T59" fmla="*/ 34 h 299"/>
              <a:gd name="T60" fmla="*/ 264 w 299"/>
              <a:gd name="T61" fmla="*/ 54 h 299"/>
              <a:gd name="T62" fmla="*/ 281 w 299"/>
              <a:gd name="T63" fmla="*/ 77 h 299"/>
              <a:gd name="T64" fmla="*/ 292 w 299"/>
              <a:gd name="T65" fmla="*/ 104 h 299"/>
              <a:gd name="T66" fmla="*/ 299 w 299"/>
              <a:gd name="T67" fmla="*/ 134 h 299"/>
              <a:gd name="T68" fmla="*/ 299 w 299"/>
              <a:gd name="T69" fmla="*/ 149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99" h="299">
                <a:moveTo>
                  <a:pt x="299" y="149"/>
                </a:moveTo>
                <a:lnTo>
                  <a:pt x="299" y="149"/>
                </a:lnTo>
                <a:lnTo>
                  <a:pt x="299" y="165"/>
                </a:lnTo>
                <a:lnTo>
                  <a:pt x="296" y="179"/>
                </a:lnTo>
                <a:lnTo>
                  <a:pt x="292" y="194"/>
                </a:lnTo>
                <a:lnTo>
                  <a:pt x="287" y="207"/>
                </a:lnTo>
                <a:lnTo>
                  <a:pt x="281" y="221"/>
                </a:lnTo>
                <a:lnTo>
                  <a:pt x="274" y="232"/>
                </a:lnTo>
                <a:lnTo>
                  <a:pt x="264" y="245"/>
                </a:lnTo>
                <a:lnTo>
                  <a:pt x="255" y="255"/>
                </a:lnTo>
                <a:lnTo>
                  <a:pt x="245" y="265"/>
                </a:lnTo>
                <a:lnTo>
                  <a:pt x="233" y="273"/>
                </a:lnTo>
                <a:lnTo>
                  <a:pt x="221" y="281"/>
                </a:lnTo>
                <a:lnTo>
                  <a:pt x="207" y="287"/>
                </a:lnTo>
                <a:lnTo>
                  <a:pt x="194" y="292"/>
                </a:lnTo>
                <a:lnTo>
                  <a:pt x="179" y="296"/>
                </a:lnTo>
                <a:lnTo>
                  <a:pt x="165" y="298"/>
                </a:lnTo>
                <a:lnTo>
                  <a:pt x="149" y="299"/>
                </a:lnTo>
                <a:lnTo>
                  <a:pt x="149" y="299"/>
                </a:lnTo>
                <a:lnTo>
                  <a:pt x="135" y="298"/>
                </a:lnTo>
                <a:lnTo>
                  <a:pt x="119" y="296"/>
                </a:lnTo>
                <a:lnTo>
                  <a:pt x="104" y="292"/>
                </a:lnTo>
                <a:lnTo>
                  <a:pt x="91" y="287"/>
                </a:lnTo>
                <a:lnTo>
                  <a:pt x="78" y="281"/>
                </a:lnTo>
                <a:lnTo>
                  <a:pt x="66" y="273"/>
                </a:lnTo>
                <a:lnTo>
                  <a:pt x="55" y="265"/>
                </a:lnTo>
                <a:lnTo>
                  <a:pt x="43" y="255"/>
                </a:lnTo>
                <a:lnTo>
                  <a:pt x="34" y="245"/>
                </a:lnTo>
                <a:lnTo>
                  <a:pt x="25" y="232"/>
                </a:lnTo>
                <a:lnTo>
                  <a:pt x="18" y="221"/>
                </a:lnTo>
                <a:lnTo>
                  <a:pt x="12" y="207"/>
                </a:lnTo>
                <a:lnTo>
                  <a:pt x="7" y="194"/>
                </a:lnTo>
                <a:lnTo>
                  <a:pt x="3" y="179"/>
                </a:lnTo>
                <a:lnTo>
                  <a:pt x="1" y="165"/>
                </a:lnTo>
                <a:lnTo>
                  <a:pt x="0" y="149"/>
                </a:lnTo>
                <a:lnTo>
                  <a:pt x="0" y="149"/>
                </a:lnTo>
                <a:lnTo>
                  <a:pt x="1" y="134"/>
                </a:lnTo>
                <a:lnTo>
                  <a:pt x="3" y="119"/>
                </a:lnTo>
                <a:lnTo>
                  <a:pt x="7" y="104"/>
                </a:lnTo>
                <a:lnTo>
                  <a:pt x="12" y="91"/>
                </a:lnTo>
                <a:lnTo>
                  <a:pt x="18" y="77"/>
                </a:lnTo>
                <a:lnTo>
                  <a:pt x="25" y="65"/>
                </a:lnTo>
                <a:lnTo>
                  <a:pt x="34" y="54"/>
                </a:lnTo>
                <a:lnTo>
                  <a:pt x="43" y="43"/>
                </a:lnTo>
                <a:lnTo>
                  <a:pt x="55" y="34"/>
                </a:lnTo>
                <a:lnTo>
                  <a:pt x="66" y="26"/>
                </a:lnTo>
                <a:lnTo>
                  <a:pt x="78" y="17"/>
                </a:lnTo>
                <a:lnTo>
                  <a:pt x="91" y="11"/>
                </a:lnTo>
                <a:lnTo>
                  <a:pt x="104" y="6"/>
                </a:lnTo>
                <a:lnTo>
                  <a:pt x="119" y="3"/>
                </a:lnTo>
                <a:lnTo>
                  <a:pt x="135" y="1"/>
                </a:lnTo>
                <a:lnTo>
                  <a:pt x="149" y="0"/>
                </a:lnTo>
                <a:lnTo>
                  <a:pt x="149" y="0"/>
                </a:lnTo>
                <a:lnTo>
                  <a:pt x="165" y="1"/>
                </a:lnTo>
                <a:lnTo>
                  <a:pt x="179" y="3"/>
                </a:lnTo>
                <a:lnTo>
                  <a:pt x="194" y="6"/>
                </a:lnTo>
                <a:lnTo>
                  <a:pt x="207" y="11"/>
                </a:lnTo>
                <a:lnTo>
                  <a:pt x="221" y="17"/>
                </a:lnTo>
                <a:lnTo>
                  <a:pt x="233" y="26"/>
                </a:lnTo>
                <a:lnTo>
                  <a:pt x="245" y="34"/>
                </a:lnTo>
                <a:lnTo>
                  <a:pt x="255" y="43"/>
                </a:lnTo>
                <a:lnTo>
                  <a:pt x="264" y="54"/>
                </a:lnTo>
                <a:lnTo>
                  <a:pt x="274" y="65"/>
                </a:lnTo>
                <a:lnTo>
                  <a:pt x="281" y="77"/>
                </a:lnTo>
                <a:lnTo>
                  <a:pt x="287" y="91"/>
                </a:lnTo>
                <a:lnTo>
                  <a:pt x="292" y="104"/>
                </a:lnTo>
                <a:lnTo>
                  <a:pt x="296" y="119"/>
                </a:lnTo>
                <a:lnTo>
                  <a:pt x="299" y="134"/>
                </a:lnTo>
                <a:lnTo>
                  <a:pt x="299" y="149"/>
                </a:lnTo>
                <a:lnTo>
                  <a:pt x="299" y="149"/>
                </a:lnTo>
                <a:close/>
              </a:path>
            </a:pathLst>
          </a:custGeom>
          <a:solidFill>
            <a:srgbClr val="C8102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Rectangle 22">
            <a:extLst>
              <a:ext uri="{FF2B5EF4-FFF2-40B4-BE49-F238E27FC236}">
                <a16:creationId xmlns:a16="http://schemas.microsoft.com/office/drawing/2014/main" id="{1AF234A2-6FE7-4C56-AF05-B6AF2E596B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36696" y="3505191"/>
            <a:ext cx="124509" cy="294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 Narrow  Bold" charset="0"/>
              </a:rPr>
              <a:t>7</a:t>
            </a:r>
            <a:endParaRPr kumimoji="0" lang="en-US" altLang="en-US" sz="1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8" name="Freeform 23">
            <a:extLst>
              <a:ext uri="{FF2B5EF4-FFF2-40B4-BE49-F238E27FC236}">
                <a16:creationId xmlns:a16="http://schemas.microsoft.com/office/drawing/2014/main" id="{A73B324F-91BB-42DC-8DCB-9C2B965D133B}"/>
              </a:ext>
            </a:extLst>
          </p:cNvPr>
          <p:cNvSpPr>
            <a:spLocks/>
          </p:cNvSpPr>
          <p:nvPr/>
        </p:nvSpPr>
        <p:spPr bwMode="auto">
          <a:xfrm>
            <a:off x="8111326" y="2806975"/>
            <a:ext cx="543417" cy="206329"/>
          </a:xfrm>
          <a:custGeom>
            <a:avLst/>
            <a:gdLst>
              <a:gd name="T0" fmla="*/ 407 w 640"/>
              <a:gd name="T1" fmla="*/ 124 h 243"/>
              <a:gd name="T2" fmla="*/ 0 w 640"/>
              <a:gd name="T3" fmla="*/ 92 h 243"/>
              <a:gd name="T4" fmla="*/ 2 w 640"/>
              <a:gd name="T5" fmla="*/ 47 h 243"/>
              <a:gd name="T6" fmla="*/ 79 w 640"/>
              <a:gd name="T7" fmla="*/ 50 h 243"/>
              <a:gd name="T8" fmla="*/ 87 w 640"/>
              <a:gd name="T9" fmla="*/ 50 h 243"/>
              <a:gd name="T10" fmla="*/ 96 w 640"/>
              <a:gd name="T11" fmla="*/ 50 h 243"/>
              <a:gd name="T12" fmla="*/ 104 w 640"/>
              <a:gd name="T13" fmla="*/ 49 h 243"/>
              <a:gd name="T14" fmla="*/ 112 w 640"/>
              <a:gd name="T15" fmla="*/ 47 h 243"/>
              <a:gd name="T16" fmla="*/ 119 w 640"/>
              <a:gd name="T17" fmla="*/ 45 h 243"/>
              <a:gd name="T18" fmla="*/ 127 w 640"/>
              <a:gd name="T19" fmla="*/ 42 h 243"/>
              <a:gd name="T20" fmla="*/ 134 w 640"/>
              <a:gd name="T21" fmla="*/ 37 h 243"/>
              <a:gd name="T22" fmla="*/ 140 w 640"/>
              <a:gd name="T23" fmla="*/ 33 h 243"/>
              <a:gd name="T24" fmla="*/ 145 w 640"/>
              <a:gd name="T25" fmla="*/ 30 h 243"/>
              <a:gd name="T26" fmla="*/ 158 w 640"/>
              <a:gd name="T27" fmla="*/ 19 h 243"/>
              <a:gd name="T28" fmla="*/ 164 w 640"/>
              <a:gd name="T29" fmla="*/ 15 h 243"/>
              <a:gd name="T30" fmla="*/ 170 w 640"/>
              <a:gd name="T31" fmla="*/ 10 h 243"/>
              <a:gd name="T32" fmla="*/ 177 w 640"/>
              <a:gd name="T33" fmla="*/ 7 h 243"/>
              <a:gd name="T34" fmla="*/ 183 w 640"/>
              <a:gd name="T35" fmla="*/ 4 h 243"/>
              <a:gd name="T36" fmla="*/ 190 w 640"/>
              <a:gd name="T37" fmla="*/ 2 h 243"/>
              <a:gd name="T38" fmla="*/ 197 w 640"/>
              <a:gd name="T39" fmla="*/ 1 h 243"/>
              <a:gd name="T40" fmla="*/ 205 w 640"/>
              <a:gd name="T41" fmla="*/ 0 h 243"/>
              <a:gd name="T42" fmla="*/ 212 w 640"/>
              <a:gd name="T43" fmla="*/ 0 h 243"/>
              <a:gd name="T44" fmla="*/ 393 w 640"/>
              <a:gd name="T45" fmla="*/ 8 h 243"/>
              <a:gd name="T46" fmla="*/ 406 w 640"/>
              <a:gd name="T47" fmla="*/ 9 h 243"/>
              <a:gd name="T48" fmla="*/ 420 w 640"/>
              <a:gd name="T49" fmla="*/ 11 h 243"/>
              <a:gd name="T50" fmla="*/ 432 w 640"/>
              <a:gd name="T51" fmla="*/ 15 h 243"/>
              <a:gd name="T52" fmla="*/ 446 w 640"/>
              <a:gd name="T53" fmla="*/ 18 h 243"/>
              <a:gd name="T54" fmla="*/ 458 w 640"/>
              <a:gd name="T55" fmla="*/ 22 h 243"/>
              <a:gd name="T56" fmla="*/ 471 w 640"/>
              <a:gd name="T57" fmla="*/ 26 h 243"/>
              <a:gd name="T58" fmla="*/ 482 w 640"/>
              <a:gd name="T59" fmla="*/ 32 h 243"/>
              <a:gd name="T60" fmla="*/ 494 w 640"/>
              <a:gd name="T61" fmla="*/ 38 h 243"/>
              <a:gd name="T62" fmla="*/ 506 w 640"/>
              <a:gd name="T63" fmla="*/ 45 h 243"/>
              <a:gd name="T64" fmla="*/ 516 w 640"/>
              <a:gd name="T65" fmla="*/ 53 h 243"/>
              <a:gd name="T66" fmla="*/ 527 w 640"/>
              <a:gd name="T67" fmla="*/ 61 h 243"/>
              <a:gd name="T68" fmla="*/ 537 w 640"/>
              <a:gd name="T69" fmla="*/ 70 h 243"/>
              <a:gd name="T70" fmla="*/ 546 w 640"/>
              <a:gd name="T71" fmla="*/ 79 h 243"/>
              <a:gd name="T72" fmla="*/ 556 w 640"/>
              <a:gd name="T73" fmla="*/ 89 h 243"/>
              <a:gd name="T74" fmla="*/ 563 w 640"/>
              <a:gd name="T75" fmla="*/ 100 h 243"/>
              <a:gd name="T76" fmla="*/ 571 w 640"/>
              <a:gd name="T77" fmla="*/ 110 h 243"/>
              <a:gd name="T78" fmla="*/ 640 w 640"/>
              <a:gd name="T79" fmla="*/ 215 h 243"/>
              <a:gd name="T80" fmla="*/ 597 w 640"/>
              <a:gd name="T81" fmla="*/ 243 h 243"/>
              <a:gd name="T82" fmla="*/ 541 w 640"/>
              <a:gd name="T83" fmla="*/ 174 h 243"/>
              <a:gd name="T84" fmla="*/ 494 w 640"/>
              <a:gd name="T85" fmla="*/ 142 h 243"/>
              <a:gd name="T86" fmla="*/ 484 w 640"/>
              <a:gd name="T87" fmla="*/ 138 h 243"/>
              <a:gd name="T88" fmla="*/ 474 w 640"/>
              <a:gd name="T89" fmla="*/ 134 h 243"/>
              <a:gd name="T90" fmla="*/ 462 w 640"/>
              <a:gd name="T91" fmla="*/ 131 h 243"/>
              <a:gd name="T92" fmla="*/ 452 w 640"/>
              <a:gd name="T93" fmla="*/ 128 h 243"/>
              <a:gd name="T94" fmla="*/ 440 w 640"/>
              <a:gd name="T95" fmla="*/ 126 h 243"/>
              <a:gd name="T96" fmla="*/ 430 w 640"/>
              <a:gd name="T97" fmla="*/ 125 h 243"/>
              <a:gd name="T98" fmla="*/ 419 w 640"/>
              <a:gd name="T99" fmla="*/ 124 h 243"/>
              <a:gd name="T100" fmla="*/ 407 w 640"/>
              <a:gd name="T101" fmla="*/ 124 h 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640" h="243">
                <a:moveTo>
                  <a:pt x="407" y="124"/>
                </a:moveTo>
                <a:lnTo>
                  <a:pt x="0" y="92"/>
                </a:lnTo>
                <a:lnTo>
                  <a:pt x="2" y="47"/>
                </a:lnTo>
                <a:lnTo>
                  <a:pt x="79" y="50"/>
                </a:lnTo>
                <a:lnTo>
                  <a:pt x="87" y="50"/>
                </a:lnTo>
                <a:lnTo>
                  <a:pt x="96" y="50"/>
                </a:lnTo>
                <a:lnTo>
                  <a:pt x="104" y="49"/>
                </a:lnTo>
                <a:lnTo>
                  <a:pt x="112" y="47"/>
                </a:lnTo>
                <a:lnTo>
                  <a:pt x="119" y="45"/>
                </a:lnTo>
                <a:lnTo>
                  <a:pt x="127" y="42"/>
                </a:lnTo>
                <a:lnTo>
                  <a:pt x="134" y="37"/>
                </a:lnTo>
                <a:lnTo>
                  <a:pt x="140" y="33"/>
                </a:lnTo>
                <a:lnTo>
                  <a:pt x="145" y="30"/>
                </a:lnTo>
                <a:lnTo>
                  <a:pt x="158" y="19"/>
                </a:lnTo>
                <a:lnTo>
                  <a:pt x="164" y="15"/>
                </a:lnTo>
                <a:lnTo>
                  <a:pt x="170" y="10"/>
                </a:lnTo>
                <a:lnTo>
                  <a:pt x="177" y="7"/>
                </a:lnTo>
                <a:lnTo>
                  <a:pt x="183" y="4"/>
                </a:lnTo>
                <a:lnTo>
                  <a:pt x="190" y="2"/>
                </a:lnTo>
                <a:lnTo>
                  <a:pt x="197" y="1"/>
                </a:lnTo>
                <a:lnTo>
                  <a:pt x="205" y="0"/>
                </a:lnTo>
                <a:lnTo>
                  <a:pt x="212" y="0"/>
                </a:lnTo>
                <a:lnTo>
                  <a:pt x="393" y="8"/>
                </a:lnTo>
                <a:lnTo>
                  <a:pt x="406" y="9"/>
                </a:lnTo>
                <a:lnTo>
                  <a:pt x="420" y="11"/>
                </a:lnTo>
                <a:lnTo>
                  <a:pt x="432" y="15"/>
                </a:lnTo>
                <a:lnTo>
                  <a:pt x="446" y="18"/>
                </a:lnTo>
                <a:lnTo>
                  <a:pt x="458" y="22"/>
                </a:lnTo>
                <a:lnTo>
                  <a:pt x="471" y="26"/>
                </a:lnTo>
                <a:lnTo>
                  <a:pt x="482" y="32"/>
                </a:lnTo>
                <a:lnTo>
                  <a:pt x="494" y="38"/>
                </a:lnTo>
                <a:lnTo>
                  <a:pt x="506" y="45"/>
                </a:lnTo>
                <a:lnTo>
                  <a:pt x="516" y="53"/>
                </a:lnTo>
                <a:lnTo>
                  <a:pt x="527" y="61"/>
                </a:lnTo>
                <a:lnTo>
                  <a:pt x="537" y="70"/>
                </a:lnTo>
                <a:lnTo>
                  <a:pt x="546" y="79"/>
                </a:lnTo>
                <a:lnTo>
                  <a:pt x="556" y="89"/>
                </a:lnTo>
                <a:lnTo>
                  <a:pt x="563" y="100"/>
                </a:lnTo>
                <a:lnTo>
                  <a:pt x="571" y="110"/>
                </a:lnTo>
                <a:lnTo>
                  <a:pt x="640" y="215"/>
                </a:lnTo>
                <a:lnTo>
                  <a:pt x="597" y="243"/>
                </a:lnTo>
                <a:lnTo>
                  <a:pt x="541" y="174"/>
                </a:lnTo>
                <a:lnTo>
                  <a:pt x="494" y="142"/>
                </a:lnTo>
                <a:lnTo>
                  <a:pt x="484" y="138"/>
                </a:lnTo>
                <a:lnTo>
                  <a:pt x="474" y="134"/>
                </a:lnTo>
                <a:lnTo>
                  <a:pt x="462" y="131"/>
                </a:lnTo>
                <a:lnTo>
                  <a:pt x="452" y="128"/>
                </a:lnTo>
                <a:lnTo>
                  <a:pt x="440" y="126"/>
                </a:lnTo>
                <a:lnTo>
                  <a:pt x="430" y="125"/>
                </a:lnTo>
                <a:lnTo>
                  <a:pt x="419" y="124"/>
                </a:lnTo>
                <a:lnTo>
                  <a:pt x="407" y="124"/>
                </a:lnTo>
                <a:close/>
              </a:path>
            </a:pathLst>
          </a:custGeom>
          <a:solidFill>
            <a:srgbClr val="F0B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24">
            <a:extLst>
              <a:ext uri="{FF2B5EF4-FFF2-40B4-BE49-F238E27FC236}">
                <a16:creationId xmlns:a16="http://schemas.microsoft.com/office/drawing/2014/main" id="{0C0FB89F-67EF-4CC4-9902-F5A27511E620}"/>
              </a:ext>
            </a:extLst>
          </p:cNvPr>
          <p:cNvSpPr>
            <a:spLocks/>
          </p:cNvSpPr>
          <p:nvPr/>
        </p:nvSpPr>
        <p:spPr bwMode="auto">
          <a:xfrm>
            <a:off x="8056075" y="2804686"/>
            <a:ext cx="552512" cy="209782"/>
          </a:xfrm>
          <a:custGeom>
            <a:avLst/>
            <a:gdLst>
              <a:gd name="T0" fmla="*/ 407 w 640"/>
              <a:gd name="T1" fmla="*/ 124 h 243"/>
              <a:gd name="T2" fmla="*/ 0 w 640"/>
              <a:gd name="T3" fmla="*/ 92 h 243"/>
              <a:gd name="T4" fmla="*/ 2 w 640"/>
              <a:gd name="T5" fmla="*/ 47 h 243"/>
              <a:gd name="T6" fmla="*/ 79 w 640"/>
              <a:gd name="T7" fmla="*/ 50 h 243"/>
              <a:gd name="T8" fmla="*/ 87 w 640"/>
              <a:gd name="T9" fmla="*/ 50 h 243"/>
              <a:gd name="T10" fmla="*/ 96 w 640"/>
              <a:gd name="T11" fmla="*/ 50 h 243"/>
              <a:gd name="T12" fmla="*/ 104 w 640"/>
              <a:gd name="T13" fmla="*/ 49 h 243"/>
              <a:gd name="T14" fmla="*/ 112 w 640"/>
              <a:gd name="T15" fmla="*/ 47 h 243"/>
              <a:gd name="T16" fmla="*/ 119 w 640"/>
              <a:gd name="T17" fmla="*/ 45 h 243"/>
              <a:gd name="T18" fmla="*/ 127 w 640"/>
              <a:gd name="T19" fmla="*/ 42 h 243"/>
              <a:gd name="T20" fmla="*/ 134 w 640"/>
              <a:gd name="T21" fmla="*/ 37 h 243"/>
              <a:gd name="T22" fmla="*/ 140 w 640"/>
              <a:gd name="T23" fmla="*/ 33 h 243"/>
              <a:gd name="T24" fmla="*/ 145 w 640"/>
              <a:gd name="T25" fmla="*/ 30 h 243"/>
              <a:gd name="T26" fmla="*/ 158 w 640"/>
              <a:gd name="T27" fmla="*/ 19 h 243"/>
              <a:gd name="T28" fmla="*/ 164 w 640"/>
              <a:gd name="T29" fmla="*/ 15 h 243"/>
              <a:gd name="T30" fmla="*/ 170 w 640"/>
              <a:gd name="T31" fmla="*/ 10 h 243"/>
              <a:gd name="T32" fmla="*/ 177 w 640"/>
              <a:gd name="T33" fmla="*/ 7 h 243"/>
              <a:gd name="T34" fmla="*/ 183 w 640"/>
              <a:gd name="T35" fmla="*/ 4 h 243"/>
              <a:gd name="T36" fmla="*/ 190 w 640"/>
              <a:gd name="T37" fmla="*/ 2 h 243"/>
              <a:gd name="T38" fmla="*/ 197 w 640"/>
              <a:gd name="T39" fmla="*/ 1 h 243"/>
              <a:gd name="T40" fmla="*/ 205 w 640"/>
              <a:gd name="T41" fmla="*/ 0 h 243"/>
              <a:gd name="T42" fmla="*/ 212 w 640"/>
              <a:gd name="T43" fmla="*/ 0 h 243"/>
              <a:gd name="T44" fmla="*/ 393 w 640"/>
              <a:gd name="T45" fmla="*/ 8 h 243"/>
              <a:gd name="T46" fmla="*/ 406 w 640"/>
              <a:gd name="T47" fmla="*/ 9 h 243"/>
              <a:gd name="T48" fmla="*/ 420 w 640"/>
              <a:gd name="T49" fmla="*/ 11 h 243"/>
              <a:gd name="T50" fmla="*/ 432 w 640"/>
              <a:gd name="T51" fmla="*/ 15 h 243"/>
              <a:gd name="T52" fmla="*/ 446 w 640"/>
              <a:gd name="T53" fmla="*/ 18 h 243"/>
              <a:gd name="T54" fmla="*/ 458 w 640"/>
              <a:gd name="T55" fmla="*/ 22 h 243"/>
              <a:gd name="T56" fmla="*/ 471 w 640"/>
              <a:gd name="T57" fmla="*/ 26 h 243"/>
              <a:gd name="T58" fmla="*/ 482 w 640"/>
              <a:gd name="T59" fmla="*/ 32 h 243"/>
              <a:gd name="T60" fmla="*/ 494 w 640"/>
              <a:gd name="T61" fmla="*/ 38 h 243"/>
              <a:gd name="T62" fmla="*/ 506 w 640"/>
              <a:gd name="T63" fmla="*/ 45 h 243"/>
              <a:gd name="T64" fmla="*/ 516 w 640"/>
              <a:gd name="T65" fmla="*/ 53 h 243"/>
              <a:gd name="T66" fmla="*/ 527 w 640"/>
              <a:gd name="T67" fmla="*/ 61 h 243"/>
              <a:gd name="T68" fmla="*/ 537 w 640"/>
              <a:gd name="T69" fmla="*/ 70 h 243"/>
              <a:gd name="T70" fmla="*/ 546 w 640"/>
              <a:gd name="T71" fmla="*/ 79 h 243"/>
              <a:gd name="T72" fmla="*/ 556 w 640"/>
              <a:gd name="T73" fmla="*/ 89 h 243"/>
              <a:gd name="T74" fmla="*/ 563 w 640"/>
              <a:gd name="T75" fmla="*/ 100 h 243"/>
              <a:gd name="T76" fmla="*/ 571 w 640"/>
              <a:gd name="T77" fmla="*/ 110 h 243"/>
              <a:gd name="T78" fmla="*/ 640 w 640"/>
              <a:gd name="T79" fmla="*/ 215 h 243"/>
              <a:gd name="T80" fmla="*/ 597 w 640"/>
              <a:gd name="T81" fmla="*/ 243 h 243"/>
              <a:gd name="T82" fmla="*/ 541 w 640"/>
              <a:gd name="T83" fmla="*/ 174 h 243"/>
              <a:gd name="T84" fmla="*/ 494 w 640"/>
              <a:gd name="T85" fmla="*/ 142 h 243"/>
              <a:gd name="T86" fmla="*/ 484 w 640"/>
              <a:gd name="T87" fmla="*/ 138 h 243"/>
              <a:gd name="T88" fmla="*/ 474 w 640"/>
              <a:gd name="T89" fmla="*/ 134 h 243"/>
              <a:gd name="T90" fmla="*/ 462 w 640"/>
              <a:gd name="T91" fmla="*/ 131 h 243"/>
              <a:gd name="T92" fmla="*/ 452 w 640"/>
              <a:gd name="T93" fmla="*/ 128 h 243"/>
              <a:gd name="T94" fmla="*/ 440 w 640"/>
              <a:gd name="T95" fmla="*/ 126 h 243"/>
              <a:gd name="T96" fmla="*/ 430 w 640"/>
              <a:gd name="T97" fmla="*/ 125 h 243"/>
              <a:gd name="T98" fmla="*/ 419 w 640"/>
              <a:gd name="T99" fmla="*/ 124 h 243"/>
              <a:gd name="T100" fmla="*/ 407 w 640"/>
              <a:gd name="T101" fmla="*/ 124 h 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640" h="243">
                <a:moveTo>
                  <a:pt x="407" y="124"/>
                </a:moveTo>
                <a:lnTo>
                  <a:pt x="0" y="92"/>
                </a:lnTo>
                <a:lnTo>
                  <a:pt x="2" y="47"/>
                </a:lnTo>
                <a:lnTo>
                  <a:pt x="79" y="50"/>
                </a:lnTo>
                <a:lnTo>
                  <a:pt x="87" y="50"/>
                </a:lnTo>
                <a:lnTo>
                  <a:pt x="96" y="50"/>
                </a:lnTo>
                <a:lnTo>
                  <a:pt x="104" y="49"/>
                </a:lnTo>
                <a:lnTo>
                  <a:pt x="112" y="47"/>
                </a:lnTo>
                <a:lnTo>
                  <a:pt x="119" y="45"/>
                </a:lnTo>
                <a:lnTo>
                  <a:pt x="127" y="42"/>
                </a:lnTo>
                <a:lnTo>
                  <a:pt x="134" y="37"/>
                </a:lnTo>
                <a:lnTo>
                  <a:pt x="140" y="33"/>
                </a:lnTo>
                <a:lnTo>
                  <a:pt x="145" y="30"/>
                </a:lnTo>
                <a:lnTo>
                  <a:pt x="158" y="19"/>
                </a:lnTo>
                <a:lnTo>
                  <a:pt x="164" y="15"/>
                </a:lnTo>
                <a:lnTo>
                  <a:pt x="170" y="10"/>
                </a:lnTo>
                <a:lnTo>
                  <a:pt x="177" y="7"/>
                </a:lnTo>
                <a:lnTo>
                  <a:pt x="183" y="4"/>
                </a:lnTo>
                <a:lnTo>
                  <a:pt x="190" y="2"/>
                </a:lnTo>
                <a:lnTo>
                  <a:pt x="197" y="1"/>
                </a:lnTo>
                <a:lnTo>
                  <a:pt x="205" y="0"/>
                </a:lnTo>
                <a:lnTo>
                  <a:pt x="212" y="0"/>
                </a:lnTo>
                <a:lnTo>
                  <a:pt x="393" y="8"/>
                </a:lnTo>
                <a:lnTo>
                  <a:pt x="406" y="9"/>
                </a:lnTo>
                <a:lnTo>
                  <a:pt x="420" y="11"/>
                </a:lnTo>
                <a:lnTo>
                  <a:pt x="432" y="15"/>
                </a:lnTo>
                <a:lnTo>
                  <a:pt x="446" y="18"/>
                </a:lnTo>
                <a:lnTo>
                  <a:pt x="458" y="22"/>
                </a:lnTo>
                <a:lnTo>
                  <a:pt x="471" y="26"/>
                </a:lnTo>
                <a:lnTo>
                  <a:pt x="482" y="32"/>
                </a:lnTo>
                <a:lnTo>
                  <a:pt x="494" y="38"/>
                </a:lnTo>
                <a:lnTo>
                  <a:pt x="506" y="45"/>
                </a:lnTo>
                <a:lnTo>
                  <a:pt x="516" y="53"/>
                </a:lnTo>
                <a:lnTo>
                  <a:pt x="527" y="61"/>
                </a:lnTo>
                <a:lnTo>
                  <a:pt x="537" y="70"/>
                </a:lnTo>
                <a:lnTo>
                  <a:pt x="546" y="79"/>
                </a:lnTo>
                <a:lnTo>
                  <a:pt x="556" y="89"/>
                </a:lnTo>
                <a:lnTo>
                  <a:pt x="563" y="100"/>
                </a:lnTo>
                <a:lnTo>
                  <a:pt x="571" y="110"/>
                </a:lnTo>
                <a:lnTo>
                  <a:pt x="640" y="215"/>
                </a:lnTo>
                <a:lnTo>
                  <a:pt x="597" y="243"/>
                </a:lnTo>
                <a:lnTo>
                  <a:pt x="541" y="174"/>
                </a:lnTo>
                <a:lnTo>
                  <a:pt x="494" y="142"/>
                </a:lnTo>
                <a:lnTo>
                  <a:pt x="484" y="138"/>
                </a:lnTo>
                <a:lnTo>
                  <a:pt x="474" y="134"/>
                </a:lnTo>
                <a:lnTo>
                  <a:pt x="462" y="131"/>
                </a:lnTo>
                <a:lnTo>
                  <a:pt x="452" y="128"/>
                </a:lnTo>
                <a:lnTo>
                  <a:pt x="440" y="126"/>
                </a:lnTo>
                <a:lnTo>
                  <a:pt x="430" y="125"/>
                </a:lnTo>
                <a:lnTo>
                  <a:pt x="419" y="124"/>
                </a:lnTo>
                <a:lnTo>
                  <a:pt x="407" y="12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25">
            <a:extLst>
              <a:ext uri="{FF2B5EF4-FFF2-40B4-BE49-F238E27FC236}">
                <a16:creationId xmlns:a16="http://schemas.microsoft.com/office/drawing/2014/main" id="{37191397-0400-4F5D-A5FB-4ADD09F8A7A4}"/>
              </a:ext>
            </a:extLst>
          </p:cNvPr>
          <p:cNvSpPr>
            <a:spLocks/>
          </p:cNvSpPr>
          <p:nvPr/>
        </p:nvSpPr>
        <p:spPr bwMode="auto">
          <a:xfrm>
            <a:off x="8643983" y="3417628"/>
            <a:ext cx="103596" cy="206329"/>
          </a:xfrm>
          <a:custGeom>
            <a:avLst/>
            <a:gdLst>
              <a:gd name="T0" fmla="*/ 0 w 120"/>
              <a:gd name="T1" fmla="*/ 136 h 239"/>
              <a:gd name="T2" fmla="*/ 0 w 120"/>
              <a:gd name="T3" fmla="*/ 239 h 239"/>
              <a:gd name="T4" fmla="*/ 40 w 120"/>
              <a:gd name="T5" fmla="*/ 239 h 239"/>
              <a:gd name="T6" fmla="*/ 51 w 120"/>
              <a:gd name="T7" fmla="*/ 239 h 239"/>
              <a:gd name="T8" fmla="*/ 57 w 120"/>
              <a:gd name="T9" fmla="*/ 215 h 239"/>
              <a:gd name="T10" fmla="*/ 104 w 120"/>
              <a:gd name="T11" fmla="*/ 160 h 239"/>
              <a:gd name="T12" fmla="*/ 118 w 120"/>
              <a:gd name="T13" fmla="*/ 132 h 239"/>
              <a:gd name="T14" fmla="*/ 120 w 120"/>
              <a:gd name="T15" fmla="*/ 0 h 239"/>
              <a:gd name="T16" fmla="*/ 0 w 120"/>
              <a:gd name="T17" fmla="*/ 0 h 239"/>
              <a:gd name="T18" fmla="*/ 0 w 120"/>
              <a:gd name="T19" fmla="*/ 136 h 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0" h="239">
                <a:moveTo>
                  <a:pt x="0" y="136"/>
                </a:moveTo>
                <a:lnTo>
                  <a:pt x="0" y="239"/>
                </a:lnTo>
                <a:lnTo>
                  <a:pt x="40" y="239"/>
                </a:lnTo>
                <a:lnTo>
                  <a:pt x="51" y="239"/>
                </a:lnTo>
                <a:lnTo>
                  <a:pt x="57" y="215"/>
                </a:lnTo>
                <a:lnTo>
                  <a:pt x="104" y="160"/>
                </a:lnTo>
                <a:lnTo>
                  <a:pt x="118" y="132"/>
                </a:lnTo>
                <a:lnTo>
                  <a:pt x="120" y="0"/>
                </a:lnTo>
                <a:lnTo>
                  <a:pt x="0" y="0"/>
                </a:lnTo>
                <a:lnTo>
                  <a:pt x="0" y="136"/>
                </a:lnTo>
                <a:close/>
              </a:path>
            </a:pathLst>
          </a:custGeom>
          <a:solidFill>
            <a:srgbClr val="F0B32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26">
            <a:extLst>
              <a:ext uri="{FF2B5EF4-FFF2-40B4-BE49-F238E27FC236}">
                <a16:creationId xmlns:a16="http://schemas.microsoft.com/office/drawing/2014/main" id="{5EE3EEB2-706E-4431-A7D4-44FB33951BEB}"/>
              </a:ext>
            </a:extLst>
          </p:cNvPr>
          <p:cNvSpPr>
            <a:spLocks/>
          </p:cNvSpPr>
          <p:nvPr/>
        </p:nvSpPr>
        <p:spPr bwMode="auto">
          <a:xfrm>
            <a:off x="8643983" y="3417628"/>
            <a:ext cx="103596" cy="206329"/>
          </a:xfrm>
          <a:custGeom>
            <a:avLst/>
            <a:gdLst>
              <a:gd name="T0" fmla="*/ 0 w 120"/>
              <a:gd name="T1" fmla="*/ 136 h 239"/>
              <a:gd name="T2" fmla="*/ 0 w 120"/>
              <a:gd name="T3" fmla="*/ 239 h 239"/>
              <a:gd name="T4" fmla="*/ 40 w 120"/>
              <a:gd name="T5" fmla="*/ 239 h 239"/>
              <a:gd name="T6" fmla="*/ 51 w 120"/>
              <a:gd name="T7" fmla="*/ 239 h 239"/>
              <a:gd name="T8" fmla="*/ 57 w 120"/>
              <a:gd name="T9" fmla="*/ 215 h 239"/>
              <a:gd name="T10" fmla="*/ 104 w 120"/>
              <a:gd name="T11" fmla="*/ 160 h 239"/>
              <a:gd name="T12" fmla="*/ 118 w 120"/>
              <a:gd name="T13" fmla="*/ 132 h 239"/>
              <a:gd name="T14" fmla="*/ 120 w 120"/>
              <a:gd name="T15" fmla="*/ 0 h 239"/>
              <a:gd name="T16" fmla="*/ 0 w 120"/>
              <a:gd name="T17" fmla="*/ 0 h 239"/>
              <a:gd name="T18" fmla="*/ 0 w 120"/>
              <a:gd name="T19" fmla="*/ 136 h 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0" h="239">
                <a:moveTo>
                  <a:pt x="0" y="136"/>
                </a:moveTo>
                <a:lnTo>
                  <a:pt x="0" y="239"/>
                </a:lnTo>
                <a:lnTo>
                  <a:pt x="40" y="239"/>
                </a:lnTo>
                <a:lnTo>
                  <a:pt x="51" y="239"/>
                </a:lnTo>
                <a:lnTo>
                  <a:pt x="57" y="215"/>
                </a:lnTo>
                <a:lnTo>
                  <a:pt x="104" y="160"/>
                </a:lnTo>
                <a:lnTo>
                  <a:pt x="118" y="132"/>
                </a:lnTo>
                <a:lnTo>
                  <a:pt x="120" y="0"/>
                </a:lnTo>
                <a:lnTo>
                  <a:pt x="0" y="0"/>
                </a:lnTo>
                <a:lnTo>
                  <a:pt x="0" y="136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Freeform 27">
            <a:extLst>
              <a:ext uri="{FF2B5EF4-FFF2-40B4-BE49-F238E27FC236}">
                <a16:creationId xmlns:a16="http://schemas.microsoft.com/office/drawing/2014/main" id="{94216504-E920-4C66-BF3D-E893EB0271FB}"/>
              </a:ext>
            </a:extLst>
          </p:cNvPr>
          <p:cNvSpPr>
            <a:spLocks/>
          </p:cNvSpPr>
          <p:nvPr/>
        </p:nvSpPr>
        <p:spPr bwMode="auto">
          <a:xfrm>
            <a:off x="8675997" y="4601323"/>
            <a:ext cx="96247" cy="410710"/>
          </a:xfrm>
          <a:custGeom>
            <a:avLst/>
            <a:gdLst>
              <a:gd name="T0" fmla="*/ 65 w 116"/>
              <a:gd name="T1" fmla="*/ 449 h 495"/>
              <a:gd name="T2" fmla="*/ 65 w 116"/>
              <a:gd name="T3" fmla="*/ 449 h 495"/>
              <a:gd name="T4" fmla="*/ 71 w 116"/>
              <a:gd name="T5" fmla="*/ 442 h 495"/>
              <a:gd name="T6" fmla="*/ 76 w 116"/>
              <a:gd name="T7" fmla="*/ 434 h 495"/>
              <a:gd name="T8" fmla="*/ 81 w 116"/>
              <a:gd name="T9" fmla="*/ 425 h 495"/>
              <a:gd name="T10" fmla="*/ 86 w 116"/>
              <a:gd name="T11" fmla="*/ 417 h 495"/>
              <a:gd name="T12" fmla="*/ 91 w 116"/>
              <a:gd name="T13" fmla="*/ 409 h 495"/>
              <a:gd name="T14" fmla="*/ 95 w 116"/>
              <a:gd name="T15" fmla="*/ 400 h 495"/>
              <a:gd name="T16" fmla="*/ 99 w 116"/>
              <a:gd name="T17" fmla="*/ 391 h 495"/>
              <a:gd name="T18" fmla="*/ 102 w 116"/>
              <a:gd name="T19" fmla="*/ 382 h 495"/>
              <a:gd name="T20" fmla="*/ 105 w 116"/>
              <a:gd name="T21" fmla="*/ 372 h 495"/>
              <a:gd name="T22" fmla="*/ 108 w 116"/>
              <a:gd name="T23" fmla="*/ 363 h 495"/>
              <a:gd name="T24" fmla="*/ 110 w 116"/>
              <a:gd name="T25" fmla="*/ 354 h 495"/>
              <a:gd name="T26" fmla="*/ 112 w 116"/>
              <a:gd name="T27" fmla="*/ 344 h 495"/>
              <a:gd name="T28" fmla="*/ 113 w 116"/>
              <a:gd name="T29" fmla="*/ 334 h 495"/>
              <a:gd name="T30" fmla="*/ 115 w 116"/>
              <a:gd name="T31" fmla="*/ 325 h 495"/>
              <a:gd name="T32" fmla="*/ 116 w 116"/>
              <a:gd name="T33" fmla="*/ 315 h 495"/>
              <a:gd name="T34" fmla="*/ 116 w 116"/>
              <a:gd name="T35" fmla="*/ 306 h 495"/>
              <a:gd name="T36" fmla="*/ 116 w 116"/>
              <a:gd name="T37" fmla="*/ 83 h 495"/>
              <a:gd name="T38" fmla="*/ 116 w 116"/>
              <a:gd name="T39" fmla="*/ 77 h 495"/>
              <a:gd name="T40" fmla="*/ 115 w 116"/>
              <a:gd name="T41" fmla="*/ 71 h 495"/>
              <a:gd name="T42" fmla="*/ 113 w 116"/>
              <a:gd name="T43" fmla="*/ 65 h 495"/>
              <a:gd name="T44" fmla="*/ 111 w 116"/>
              <a:gd name="T45" fmla="*/ 59 h 495"/>
              <a:gd name="T46" fmla="*/ 109 w 116"/>
              <a:gd name="T47" fmla="*/ 53 h 495"/>
              <a:gd name="T48" fmla="*/ 107 w 116"/>
              <a:gd name="T49" fmla="*/ 47 h 495"/>
              <a:gd name="T50" fmla="*/ 104 w 116"/>
              <a:gd name="T51" fmla="*/ 42 h 495"/>
              <a:gd name="T52" fmla="*/ 100 w 116"/>
              <a:gd name="T53" fmla="*/ 37 h 495"/>
              <a:gd name="T54" fmla="*/ 96 w 116"/>
              <a:gd name="T55" fmla="*/ 32 h 495"/>
              <a:gd name="T56" fmla="*/ 92 w 116"/>
              <a:gd name="T57" fmla="*/ 26 h 495"/>
              <a:gd name="T58" fmla="*/ 88 w 116"/>
              <a:gd name="T59" fmla="*/ 22 h 495"/>
              <a:gd name="T60" fmla="*/ 82 w 116"/>
              <a:gd name="T61" fmla="*/ 18 h 495"/>
              <a:gd name="T62" fmla="*/ 77 w 116"/>
              <a:gd name="T63" fmla="*/ 15 h 495"/>
              <a:gd name="T64" fmla="*/ 72 w 116"/>
              <a:gd name="T65" fmla="*/ 12 h 495"/>
              <a:gd name="T66" fmla="*/ 66 w 116"/>
              <a:gd name="T67" fmla="*/ 9 h 495"/>
              <a:gd name="T68" fmla="*/ 61 w 116"/>
              <a:gd name="T69" fmla="*/ 7 h 495"/>
              <a:gd name="T70" fmla="*/ 52 w 116"/>
              <a:gd name="T71" fmla="*/ 3 h 495"/>
              <a:gd name="T72" fmla="*/ 45 w 116"/>
              <a:gd name="T73" fmla="*/ 0 h 495"/>
              <a:gd name="T74" fmla="*/ 39 w 116"/>
              <a:gd name="T75" fmla="*/ 11 h 495"/>
              <a:gd name="T76" fmla="*/ 39 w 116"/>
              <a:gd name="T77" fmla="*/ 70 h 495"/>
              <a:gd name="T78" fmla="*/ 28 w 116"/>
              <a:gd name="T79" fmla="*/ 70 h 495"/>
              <a:gd name="T80" fmla="*/ 28 w 116"/>
              <a:gd name="T81" fmla="*/ 144 h 495"/>
              <a:gd name="T82" fmla="*/ 37 w 116"/>
              <a:gd name="T83" fmla="*/ 144 h 495"/>
              <a:gd name="T84" fmla="*/ 37 w 116"/>
              <a:gd name="T85" fmla="*/ 247 h 495"/>
              <a:gd name="T86" fmla="*/ 37 w 116"/>
              <a:gd name="T87" fmla="*/ 358 h 495"/>
              <a:gd name="T88" fmla="*/ 0 w 116"/>
              <a:gd name="T89" fmla="*/ 358 h 495"/>
              <a:gd name="T90" fmla="*/ 0 w 116"/>
              <a:gd name="T91" fmla="*/ 475 h 495"/>
              <a:gd name="T92" fmla="*/ 17 w 116"/>
              <a:gd name="T93" fmla="*/ 489 h 495"/>
              <a:gd name="T94" fmla="*/ 25 w 116"/>
              <a:gd name="T95" fmla="*/ 495 h 495"/>
              <a:gd name="T96" fmla="*/ 36 w 116"/>
              <a:gd name="T97" fmla="*/ 485 h 495"/>
              <a:gd name="T98" fmla="*/ 65 w 116"/>
              <a:gd name="T99" fmla="*/ 449 h 4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16" h="495">
                <a:moveTo>
                  <a:pt x="65" y="449"/>
                </a:moveTo>
                <a:lnTo>
                  <a:pt x="65" y="449"/>
                </a:lnTo>
                <a:lnTo>
                  <a:pt x="71" y="442"/>
                </a:lnTo>
                <a:lnTo>
                  <a:pt x="76" y="434"/>
                </a:lnTo>
                <a:lnTo>
                  <a:pt x="81" y="425"/>
                </a:lnTo>
                <a:lnTo>
                  <a:pt x="86" y="417"/>
                </a:lnTo>
                <a:lnTo>
                  <a:pt x="91" y="409"/>
                </a:lnTo>
                <a:lnTo>
                  <a:pt x="95" y="400"/>
                </a:lnTo>
                <a:lnTo>
                  <a:pt x="99" y="391"/>
                </a:lnTo>
                <a:lnTo>
                  <a:pt x="102" y="382"/>
                </a:lnTo>
                <a:lnTo>
                  <a:pt x="105" y="372"/>
                </a:lnTo>
                <a:lnTo>
                  <a:pt x="108" y="363"/>
                </a:lnTo>
                <a:lnTo>
                  <a:pt x="110" y="354"/>
                </a:lnTo>
                <a:lnTo>
                  <a:pt x="112" y="344"/>
                </a:lnTo>
                <a:lnTo>
                  <a:pt x="113" y="334"/>
                </a:lnTo>
                <a:lnTo>
                  <a:pt x="115" y="325"/>
                </a:lnTo>
                <a:lnTo>
                  <a:pt x="116" y="315"/>
                </a:lnTo>
                <a:lnTo>
                  <a:pt x="116" y="306"/>
                </a:lnTo>
                <a:lnTo>
                  <a:pt x="116" y="83"/>
                </a:lnTo>
                <a:lnTo>
                  <a:pt x="116" y="77"/>
                </a:lnTo>
                <a:lnTo>
                  <a:pt x="115" y="71"/>
                </a:lnTo>
                <a:lnTo>
                  <a:pt x="113" y="65"/>
                </a:lnTo>
                <a:lnTo>
                  <a:pt x="111" y="59"/>
                </a:lnTo>
                <a:lnTo>
                  <a:pt x="109" y="53"/>
                </a:lnTo>
                <a:lnTo>
                  <a:pt x="107" y="47"/>
                </a:lnTo>
                <a:lnTo>
                  <a:pt x="104" y="42"/>
                </a:lnTo>
                <a:lnTo>
                  <a:pt x="100" y="37"/>
                </a:lnTo>
                <a:lnTo>
                  <a:pt x="96" y="32"/>
                </a:lnTo>
                <a:lnTo>
                  <a:pt x="92" y="26"/>
                </a:lnTo>
                <a:lnTo>
                  <a:pt x="88" y="22"/>
                </a:lnTo>
                <a:lnTo>
                  <a:pt x="82" y="18"/>
                </a:lnTo>
                <a:lnTo>
                  <a:pt x="77" y="15"/>
                </a:lnTo>
                <a:lnTo>
                  <a:pt x="72" y="12"/>
                </a:lnTo>
                <a:lnTo>
                  <a:pt x="66" y="9"/>
                </a:lnTo>
                <a:lnTo>
                  <a:pt x="61" y="7"/>
                </a:lnTo>
                <a:lnTo>
                  <a:pt x="52" y="3"/>
                </a:lnTo>
                <a:lnTo>
                  <a:pt x="45" y="0"/>
                </a:lnTo>
                <a:lnTo>
                  <a:pt x="39" y="11"/>
                </a:lnTo>
                <a:lnTo>
                  <a:pt x="39" y="70"/>
                </a:lnTo>
                <a:lnTo>
                  <a:pt x="28" y="70"/>
                </a:lnTo>
                <a:lnTo>
                  <a:pt x="28" y="144"/>
                </a:lnTo>
                <a:lnTo>
                  <a:pt x="37" y="144"/>
                </a:lnTo>
                <a:lnTo>
                  <a:pt x="37" y="247"/>
                </a:lnTo>
                <a:lnTo>
                  <a:pt x="37" y="358"/>
                </a:lnTo>
                <a:lnTo>
                  <a:pt x="0" y="358"/>
                </a:lnTo>
                <a:lnTo>
                  <a:pt x="0" y="475"/>
                </a:lnTo>
                <a:lnTo>
                  <a:pt x="17" y="489"/>
                </a:lnTo>
                <a:lnTo>
                  <a:pt x="25" y="495"/>
                </a:lnTo>
                <a:lnTo>
                  <a:pt x="36" y="485"/>
                </a:lnTo>
                <a:lnTo>
                  <a:pt x="65" y="449"/>
                </a:lnTo>
                <a:close/>
              </a:path>
            </a:pathLst>
          </a:custGeom>
          <a:solidFill>
            <a:srgbClr val="96622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3" name="Freeform 28">
            <a:extLst>
              <a:ext uri="{FF2B5EF4-FFF2-40B4-BE49-F238E27FC236}">
                <a16:creationId xmlns:a16="http://schemas.microsoft.com/office/drawing/2014/main" id="{08D24B10-12BB-481C-AC52-C5DE5B2D5EE0}"/>
              </a:ext>
            </a:extLst>
          </p:cNvPr>
          <p:cNvSpPr>
            <a:spLocks/>
          </p:cNvSpPr>
          <p:nvPr/>
        </p:nvSpPr>
        <p:spPr bwMode="auto">
          <a:xfrm>
            <a:off x="8662112" y="4690132"/>
            <a:ext cx="100143" cy="427334"/>
          </a:xfrm>
          <a:custGeom>
            <a:avLst/>
            <a:gdLst>
              <a:gd name="T0" fmla="*/ 65 w 116"/>
              <a:gd name="T1" fmla="*/ 449 h 495"/>
              <a:gd name="T2" fmla="*/ 65 w 116"/>
              <a:gd name="T3" fmla="*/ 449 h 495"/>
              <a:gd name="T4" fmla="*/ 71 w 116"/>
              <a:gd name="T5" fmla="*/ 442 h 495"/>
              <a:gd name="T6" fmla="*/ 76 w 116"/>
              <a:gd name="T7" fmla="*/ 434 h 495"/>
              <a:gd name="T8" fmla="*/ 81 w 116"/>
              <a:gd name="T9" fmla="*/ 425 h 495"/>
              <a:gd name="T10" fmla="*/ 86 w 116"/>
              <a:gd name="T11" fmla="*/ 417 h 495"/>
              <a:gd name="T12" fmla="*/ 91 w 116"/>
              <a:gd name="T13" fmla="*/ 409 h 495"/>
              <a:gd name="T14" fmla="*/ 95 w 116"/>
              <a:gd name="T15" fmla="*/ 400 h 495"/>
              <a:gd name="T16" fmla="*/ 99 w 116"/>
              <a:gd name="T17" fmla="*/ 391 h 495"/>
              <a:gd name="T18" fmla="*/ 102 w 116"/>
              <a:gd name="T19" fmla="*/ 382 h 495"/>
              <a:gd name="T20" fmla="*/ 105 w 116"/>
              <a:gd name="T21" fmla="*/ 372 h 495"/>
              <a:gd name="T22" fmla="*/ 108 w 116"/>
              <a:gd name="T23" fmla="*/ 363 h 495"/>
              <a:gd name="T24" fmla="*/ 110 w 116"/>
              <a:gd name="T25" fmla="*/ 354 h 495"/>
              <a:gd name="T26" fmla="*/ 112 w 116"/>
              <a:gd name="T27" fmla="*/ 344 h 495"/>
              <a:gd name="T28" fmla="*/ 113 w 116"/>
              <a:gd name="T29" fmla="*/ 334 h 495"/>
              <a:gd name="T30" fmla="*/ 115 w 116"/>
              <a:gd name="T31" fmla="*/ 325 h 495"/>
              <a:gd name="T32" fmla="*/ 116 w 116"/>
              <a:gd name="T33" fmla="*/ 315 h 495"/>
              <a:gd name="T34" fmla="*/ 116 w 116"/>
              <a:gd name="T35" fmla="*/ 306 h 495"/>
              <a:gd name="T36" fmla="*/ 116 w 116"/>
              <a:gd name="T37" fmla="*/ 83 h 495"/>
              <a:gd name="T38" fmla="*/ 116 w 116"/>
              <a:gd name="T39" fmla="*/ 77 h 495"/>
              <a:gd name="T40" fmla="*/ 115 w 116"/>
              <a:gd name="T41" fmla="*/ 71 h 495"/>
              <a:gd name="T42" fmla="*/ 113 w 116"/>
              <a:gd name="T43" fmla="*/ 65 h 495"/>
              <a:gd name="T44" fmla="*/ 111 w 116"/>
              <a:gd name="T45" fmla="*/ 59 h 495"/>
              <a:gd name="T46" fmla="*/ 109 w 116"/>
              <a:gd name="T47" fmla="*/ 53 h 495"/>
              <a:gd name="T48" fmla="*/ 107 w 116"/>
              <a:gd name="T49" fmla="*/ 47 h 495"/>
              <a:gd name="T50" fmla="*/ 104 w 116"/>
              <a:gd name="T51" fmla="*/ 42 h 495"/>
              <a:gd name="T52" fmla="*/ 100 w 116"/>
              <a:gd name="T53" fmla="*/ 37 h 495"/>
              <a:gd name="T54" fmla="*/ 96 w 116"/>
              <a:gd name="T55" fmla="*/ 32 h 495"/>
              <a:gd name="T56" fmla="*/ 92 w 116"/>
              <a:gd name="T57" fmla="*/ 26 h 495"/>
              <a:gd name="T58" fmla="*/ 88 w 116"/>
              <a:gd name="T59" fmla="*/ 22 h 495"/>
              <a:gd name="T60" fmla="*/ 82 w 116"/>
              <a:gd name="T61" fmla="*/ 18 h 495"/>
              <a:gd name="T62" fmla="*/ 77 w 116"/>
              <a:gd name="T63" fmla="*/ 15 h 495"/>
              <a:gd name="T64" fmla="*/ 72 w 116"/>
              <a:gd name="T65" fmla="*/ 12 h 495"/>
              <a:gd name="T66" fmla="*/ 66 w 116"/>
              <a:gd name="T67" fmla="*/ 9 h 495"/>
              <a:gd name="T68" fmla="*/ 61 w 116"/>
              <a:gd name="T69" fmla="*/ 7 h 495"/>
              <a:gd name="T70" fmla="*/ 52 w 116"/>
              <a:gd name="T71" fmla="*/ 3 h 495"/>
              <a:gd name="T72" fmla="*/ 45 w 116"/>
              <a:gd name="T73" fmla="*/ 0 h 495"/>
              <a:gd name="T74" fmla="*/ 39 w 116"/>
              <a:gd name="T75" fmla="*/ 11 h 495"/>
              <a:gd name="T76" fmla="*/ 39 w 116"/>
              <a:gd name="T77" fmla="*/ 70 h 495"/>
              <a:gd name="T78" fmla="*/ 28 w 116"/>
              <a:gd name="T79" fmla="*/ 70 h 495"/>
              <a:gd name="T80" fmla="*/ 28 w 116"/>
              <a:gd name="T81" fmla="*/ 144 h 495"/>
              <a:gd name="T82" fmla="*/ 37 w 116"/>
              <a:gd name="T83" fmla="*/ 144 h 495"/>
              <a:gd name="T84" fmla="*/ 37 w 116"/>
              <a:gd name="T85" fmla="*/ 247 h 495"/>
              <a:gd name="T86" fmla="*/ 37 w 116"/>
              <a:gd name="T87" fmla="*/ 358 h 495"/>
              <a:gd name="T88" fmla="*/ 0 w 116"/>
              <a:gd name="T89" fmla="*/ 358 h 495"/>
              <a:gd name="T90" fmla="*/ 0 w 116"/>
              <a:gd name="T91" fmla="*/ 475 h 495"/>
              <a:gd name="T92" fmla="*/ 17 w 116"/>
              <a:gd name="T93" fmla="*/ 489 h 495"/>
              <a:gd name="T94" fmla="*/ 25 w 116"/>
              <a:gd name="T95" fmla="*/ 495 h 495"/>
              <a:gd name="T96" fmla="*/ 36 w 116"/>
              <a:gd name="T97" fmla="*/ 485 h 495"/>
              <a:gd name="T98" fmla="*/ 65 w 116"/>
              <a:gd name="T99" fmla="*/ 449 h 4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16" h="495">
                <a:moveTo>
                  <a:pt x="65" y="449"/>
                </a:moveTo>
                <a:lnTo>
                  <a:pt x="65" y="449"/>
                </a:lnTo>
                <a:lnTo>
                  <a:pt x="71" y="442"/>
                </a:lnTo>
                <a:lnTo>
                  <a:pt x="76" y="434"/>
                </a:lnTo>
                <a:lnTo>
                  <a:pt x="81" y="425"/>
                </a:lnTo>
                <a:lnTo>
                  <a:pt x="86" y="417"/>
                </a:lnTo>
                <a:lnTo>
                  <a:pt x="91" y="409"/>
                </a:lnTo>
                <a:lnTo>
                  <a:pt x="95" y="400"/>
                </a:lnTo>
                <a:lnTo>
                  <a:pt x="99" y="391"/>
                </a:lnTo>
                <a:lnTo>
                  <a:pt x="102" y="382"/>
                </a:lnTo>
                <a:lnTo>
                  <a:pt x="105" y="372"/>
                </a:lnTo>
                <a:lnTo>
                  <a:pt x="108" y="363"/>
                </a:lnTo>
                <a:lnTo>
                  <a:pt x="110" y="354"/>
                </a:lnTo>
                <a:lnTo>
                  <a:pt x="112" y="344"/>
                </a:lnTo>
                <a:lnTo>
                  <a:pt x="113" y="334"/>
                </a:lnTo>
                <a:lnTo>
                  <a:pt x="115" y="325"/>
                </a:lnTo>
                <a:lnTo>
                  <a:pt x="116" y="315"/>
                </a:lnTo>
                <a:lnTo>
                  <a:pt x="116" y="306"/>
                </a:lnTo>
                <a:lnTo>
                  <a:pt x="116" y="83"/>
                </a:lnTo>
                <a:lnTo>
                  <a:pt x="116" y="77"/>
                </a:lnTo>
                <a:lnTo>
                  <a:pt x="115" y="71"/>
                </a:lnTo>
                <a:lnTo>
                  <a:pt x="113" y="65"/>
                </a:lnTo>
                <a:lnTo>
                  <a:pt x="111" y="59"/>
                </a:lnTo>
                <a:lnTo>
                  <a:pt x="109" y="53"/>
                </a:lnTo>
                <a:lnTo>
                  <a:pt x="107" y="47"/>
                </a:lnTo>
                <a:lnTo>
                  <a:pt x="104" y="42"/>
                </a:lnTo>
                <a:lnTo>
                  <a:pt x="100" y="37"/>
                </a:lnTo>
                <a:lnTo>
                  <a:pt x="96" y="32"/>
                </a:lnTo>
                <a:lnTo>
                  <a:pt x="92" y="26"/>
                </a:lnTo>
                <a:lnTo>
                  <a:pt x="88" y="22"/>
                </a:lnTo>
                <a:lnTo>
                  <a:pt x="82" y="18"/>
                </a:lnTo>
                <a:lnTo>
                  <a:pt x="77" y="15"/>
                </a:lnTo>
                <a:lnTo>
                  <a:pt x="72" y="12"/>
                </a:lnTo>
                <a:lnTo>
                  <a:pt x="66" y="9"/>
                </a:lnTo>
                <a:lnTo>
                  <a:pt x="61" y="7"/>
                </a:lnTo>
                <a:lnTo>
                  <a:pt x="52" y="3"/>
                </a:lnTo>
                <a:lnTo>
                  <a:pt x="45" y="0"/>
                </a:lnTo>
                <a:lnTo>
                  <a:pt x="39" y="11"/>
                </a:lnTo>
                <a:lnTo>
                  <a:pt x="39" y="70"/>
                </a:lnTo>
                <a:lnTo>
                  <a:pt x="28" y="70"/>
                </a:lnTo>
                <a:lnTo>
                  <a:pt x="28" y="144"/>
                </a:lnTo>
                <a:lnTo>
                  <a:pt x="37" y="144"/>
                </a:lnTo>
                <a:lnTo>
                  <a:pt x="37" y="247"/>
                </a:lnTo>
                <a:lnTo>
                  <a:pt x="37" y="358"/>
                </a:lnTo>
                <a:lnTo>
                  <a:pt x="0" y="358"/>
                </a:lnTo>
                <a:lnTo>
                  <a:pt x="0" y="475"/>
                </a:lnTo>
                <a:lnTo>
                  <a:pt x="17" y="489"/>
                </a:lnTo>
                <a:lnTo>
                  <a:pt x="25" y="495"/>
                </a:lnTo>
                <a:lnTo>
                  <a:pt x="36" y="485"/>
                </a:lnTo>
                <a:lnTo>
                  <a:pt x="65" y="44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 29">
            <a:extLst>
              <a:ext uri="{FF2B5EF4-FFF2-40B4-BE49-F238E27FC236}">
                <a16:creationId xmlns:a16="http://schemas.microsoft.com/office/drawing/2014/main" id="{83A01674-95D7-4A1F-BCC1-C9F6D2FA2A17}"/>
              </a:ext>
            </a:extLst>
          </p:cNvPr>
          <p:cNvSpPr>
            <a:spLocks/>
          </p:cNvSpPr>
          <p:nvPr/>
        </p:nvSpPr>
        <p:spPr bwMode="auto">
          <a:xfrm>
            <a:off x="8861241" y="3532233"/>
            <a:ext cx="272397" cy="339106"/>
          </a:xfrm>
          <a:custGeom>
            <a:avLst/>
            <a:gdLst>
              <a:gd name="T0" fmla="*/ 6 w 343"/>
              <a:gd name="T1" fmla="*/ 149 h 427"/>
              <a:gd name="T2" fmla="*/ 9 w 343"/>
              <a:gd name="T3" fmla="*/ 169 h 427"/>
              <a:gd name="T4" fmla="*/ 13 w 343"/>
              <a:gd name="T5" fmla="*/ 188 h 427"/>
              <a:gd name="T6" fmla="*/ 19 w 343"/>
              <a:gd name="T7" fmla="*/ 206 h 427"/>
              <a:gd name="T8" fmla="*/ 28 w 343"/>
              <a:gd name="T9" fmla="*/ 224 h 427"/>
              <a:gd name="T10" fmla="*/ 38 w 343"/>
              <a:gd name="T11" fmla="*/ 242 h 427"/>
              <a:gd name="T12" fmla="*/ 48 w 343"/>
              <a:gd name="T13" fmla="*/ 257 h 427"/>
              <a:gd name="T14" fmla="*/ 61 w 343"/>
              <a:gd name="T15" fmla="*/ 273 h 427"/>
              <a:gd name="T16" fmla="*/ 74 w 343"/>
              <a:gd name="T17" fmla="*/ 286 h 427"/>
              <a:gd name="T18" fmla="*/ 174 w 343"/>
              <a:gd name="T19" fmla="*/ 380 h 427"/>
              <a:gd name="T20" fmla="*/ 182 w 343"/>
              <a:gd name="T21" fmla="*/ 391 h 427"/>
              <a:gd name="T22" fmla="*/ 189 w 343"/>
              <a:gd name="T23" fmla="*/ 406 h 427"/>
              <a:gd name="T24" fmla="*/ 192 w 343"/>
              <a:gd name="T25" fmla="*/ 419 h 427"/>
              <a:gd name="T26" fmla="*/ 317 w 343"/>
              <a:gd name="T27" fmla="*/ 427 h 427"/>
              <a:gd name="T28" fmla="*/ 343 w 343"/>
              <a:gd name="T29" fmla="*/ 274 h 427"/>
              <a:gd name="T30" fmla="*/ 308 w 343"/>
              <a:gd name="T31" fmla="*/ 212 h 427"/>
              <a:gd name="T32" fmla="*/ 156 w 343"/>
              <a:gd name="T33" fmla="*/ 32 h 427"/>
              <a:gd name="T34" fmla="*/ 146 w 343"/>
              <a:gd name="T35" fmla="*/ 21 h 427"/>
              <a:gd name="T36" fmla="*/ 135 w 343"/>
              <a:gd name="T37" fmla="*/ 13 h 427"/>
              <a:gd name="T38" fmla="*/ 121 w 343"/>
              <a:gd name="T39" fmla="*/ 7 h 427"/>
              <a:gd name="T40" fmla="*/ 107 w 343"/>
              <a:gd name="T41" fmla="*/ 3 h 427"/>
              <a:gd name="T42" fmla="*/ 92 w 343"/>
              <a:gd name="T43" fmla="*/ 0 h 427"/>
              <a:gd name="T44" fmla="*/ 77 w 343"/>
              <a:gd name="T45" fmla="*/ 2 h 427"/>
              <a:gd name="T46" fmla="*/ 63 w 343"/>
              <a:gd name="T47" fmla="*/ 5 h 427"/>
              <a:gd name="T48" fmla="*/ 49 w 343"/>
              <a:gd name="T49" fmla="*/ 10 h 427"/>
              <a:gd name="T50" fmla="*/ 37 w 343"/>
              <a:gd name="T51" fmla="*/ 17 h 427"/>
              <a:gd name="T52" fmla="*/ 26 w 343"/>
              <a:gd name="T53" fmla="*/ 26 h 427"/>
              <a:gd name="T54" fmla="*/ 16 w 343"/>
              <a:gd name="T55" fmla="*/ 38 h 427"/>
              <a:gd name="T56" fmla="*/ 9 w 343"/>
              <a:gd name="T57" fmla="*/ 50 h 427"/>
              <a:gd name="T58" fmla="*/ 3 w 343"/>
              <a:gd name="T59" fmla="*/ 64 h 427"/>
              <a:gd name="T60" fmla="*/ 0 w 343"/>
              <a:gd name="T61" fmla="*/ 78 h 427"/>
              <a:gd name="T62" fmla="*/ 0 w 343"/>
              <a:gd name="T63" fmla="*/ 93 h 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43" h="427">
                <a:moveTo>
                  <a:pt x="0" y="100"/>
                </a:moveTo>
                <a:lnTo>
                  <a:pt x="6" y="149"/>
                </a:lnTo>
                <a:lnTo>
                  <a:pt x="7" y="159"/>
                </a:lnTo>
                <a:lnTo>
                  <a:pt x="9" y="169"/>
                </a:lnTo>
                <a:lnTo>
                  <a:pt x="11" y="178"/>
                </a:lnTo>
                <a:lnTo>
                  <a:pt x="13" y="188"/>
                </a:lnTo>
                <a:lnTo>
                  <a:pt x="16" y="197"/>
                </a:lnTo>
                <a:lnTo>
                  <a:pt x="19" y="206"/>
                </a:lnTo>
                <a:lnTo>
                  <a:pt x="23" y="216"/>
                </a:lnTo>
                <a:lnTo>
                  <a:pt x="28" y="224"/>
                </a:lnTo>
                <a:lnTo>
                  <a:pt x="33" y="233"/>
                </a:lnTo>
                <a:lnTo>
                  <a:pt x="38" y="242"/>
                </a:lnTo>
                <a:lnTo>
                  <a:pt x="43" y="250"/>
                </a:lnTo>
                <a:lnTo>
                  <a:pt x="48" y="257"/>
                </a:lnTo>
                <a:lnTo>
                  <a:pt x="55" y="265"/>
                </a:lnTo>
                <a:lnTo>
                  <a:pt x="61" y="273"/>
                </a:lnTo>
                <a:lnTo>
                  <a:pt x="68" y="280"/>
                </a:lnTo>
                <a:lnTo>
                  <a:pt x="74" y="286"/>
                </a:lnTo>
                <a:lnTo>
                  <a:pt x="169" y="375"/>
                </a:lnTo>
                <a:lnTo>
                  <a:pt x="174" y="380"/>
                </a:lnTo>
                <a:lnTo>
                  <a:pt x="178" y="386"/>
                </a:lnTo>
                <a:lnTo>
                  <a:pt x="182" y="391"/>
                </a:lnTo>
                <a:lnTo>
                  <a:pt x="186" y="398"/>
                </a:lnTo>
                <a:lnTo>
                  <a:pt x="189" y="406"/>
                </a:lnTo>
                <a:lnTo>
                  <a:pt x="191" y="413"/>
                </a:lnTo>
                <a:lnTo>
                  <a:pt x="192" y="419"/>
                </a:lnTo>
                <a:lnTo>
                  <a:pt x="192" y="427"/>
                </a:lnTo>
                <a:lnTo>
                  <a:pt x="317" y="427"/>
                </a:lnTo>
                <a:lnTo>
                  <a:pt x="317" y="296"/>
                </a:lnTo>
                <a:lnTo>
                  <a:pt x="343" y="274"/>
                </a:lnTo>
                <a:lnTo>
                  <a:pt x="299" y="221"/>
                </a:lnTo>
                <a:lnTo>
                  <a:pt x="308" y="212"/>
                </a:lnTo>
                <a:lnTo>
                  <a:pt x="162" y="38"/>
                </a:lnTo>
                <a:lnTo>
                  <a:pt x="156" y="32"/>
                </a:lnTo>
                <a:lnTo>
                  <a:pt x="151" y="26"/>
                </a:lnTo>
                <a:lnTo>
                  <a:pt x="146" y="21"/>
                </a:lnTo>
                <a:lnTo>
                  <a:pt x="141" y="17"/>
                </a:lnTo>
                <a:lnTo>
                  <a:pt x="135" y="13"/>
                </a:lnTo>
                <a:lnTo>
                  <a:pt x="127" y="10"/>
                </a:lnTo>
                <a:lnTo>
                  <a:pt x="121" y="7"/>
                </a:lnTo>
                <a:lnTo>
                  <a:pt x="114" y="5"/>
                </a:lnTo>
                <a:lnTo>
                  <a:pt x="107" y="3"/>
                </a:lnTo>
                <a:lnTo>
                  <a:pt x="99" y="2"/>
                </a:lnTo>
                <a:lnTo>
                  <a:pt x="92" y="0"/>
                </a:lnTo>
                <a:lnTo>
                  <a:pt x="85" y="0"/>
                </a:lnTo>
                <a:lnTo>
                  <a:pt x="77" y="2"/>
                </a:lnTo>
                <a:lnTo>
                  <a:pt x="70" y="3"/>
                </a:lnTo>
                <a:lnTo>
                  <a:pt x="63" y="5"/>
                </a:lnTo>
                <a:lnTo>
                  <a:pt x="57" y="7"/>
                </a:lnTo>
                <a:lnTo>
                  <a:pt x="49" y="10"/>
                </a:lnTo>
                <a:lnTo>
                  <a:pt x="43" y="13"/>
                </a:lnTo>
                <a:lnTo>
                  <a:pt x="37" y="17"/>
                </a:lnTo>
                <a:lnTo>
                  <a:pt x="31" y="22"/>
                </a:lnTo>
                <a:lnTo>
                  <a:pt x="26" y="26"/>
                </a:lnTo>
                <a:lnTo>
                  <a:pt x="20" y="33"/>
                </a:lnTo>
                <a:lnTo>
                  <a:pt x="16" y="38"/>
                </a:lnTo>
                <a:lnTo>
                  <a:pt x="12" y="44"/>
                </a:lnTo>
                <a:lnTo>
                  <a:pt x="9" y="50"/>
                </a:lnTo>
                <a:lnTo>
                  <a:pt x="6" y="58"/>
                </a:lnTo>
                <a:lnTo>
                  <a:pt x="3" y="64"/>
                </a:lnTo>
                <a:lnTo>
                  <a:pt x="2" y="71"/>
                </a:lnTo>
                <a:lnTo>
                  <a:pt x="0" y="78"/>
                </a:lnTo>
                <a:lnTo>
                  <a:pt x="0" y="86"/>
                </a:lnTo>
                <a:lnTo>
                  <a:pt x="0" y="93"/>
                </a:lnTo>
                <a:lnTo>
                  <a:pt x="0" y="100"/>
                </a:lnTo>
                <a:close/>
              </a:path>
            </a:pathLst>
          </a:custGeom>
          <a:solidFill>
            <a:srgbClr val="C8102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5" name="Freeform 30">
            <a:extLst>
              <a:ext uri="{FF2B5EF4-FFF2-40B4-BE49-F238E27FC236}">
                <a16:creationId xmlns:a16="http://schemas.microsoft.com/office/drawing/2014/main" id="{E9DD6B8A-09FA-4029-80C9-040CC93E1A70}"/>
              </a:ext>
            </a:extLst>
          </p:cNvPr>
          <p:cNvSpPr>
            <a:spLocks/>
          </p:cNvSpPr>
          <p:nvPr/>
        </p:nvSpPr>
        <p:spPr bwMode="auto">
          <a:xfrm>
            <a:off x="8854628" y="3547988"/>
            <a:ext cx="296112" cy="368629"/>
          </a:xfrm>
          <a:custGeom>
            <a:avLst/>
            <a:gdLst>
              <a:gd name="T0" fmla="*/ 6 w 343"/>
              <a:gd name="T1" fmla="*/ 149 h 427"/>
              <a:gd name="T2" fmla="*/ 9 w 343"/>
              <a:gd name="T3" fmla="*/ 169 h 427"/>
              <a:gd name="T4" fmla="*/ 13 w 343"/>
              <a:gd name="T5" fmla="*/ 188 h 427"/>
              <a:gd name="T6" fmla="*/ 19 w 343"/>
              <a:gd name="T7" fmla="*/ 206 h 427"/>
              <a:gd name="T8" fmla="*/ 28 w 343"/>
              <a:gd name="T9" fmla="*/ 224 h 427"/>
              <a:gd name="T10" fmla="*/ 38 w 343"/>
              <a:gd name="T11" fmla="*/ 242 h 427"/>
              <a:gd name="T12" fmla="*/ 48 w 343"/>
              <a:gd name="T13" fmla="*/ 257 h 427"/>
              <a:gd name="T14" fmla="*/ 61 w 343"/>
              <a:gd name="T15" fmla="*/ 273 h 427"/>
              <a:gd name="T16" fmla="*/ 74 w 343"/>
              <a:gd name="T17" fmla="*/ 286 h 427"/>
              <a:gd name="T18" fmla="*/ 174 w 343"/>
              <a:gd name="T19" fmla="*/ 380 h 427"/>
              <a:gd name="T20" fmla="*/ 182 w 343"/>
              <a:gd name="T21" fmla="*/ 391 h 427"/>
              <a:gd name="T22" fmla="*/ 189 w 343"/>
              <a:gd name="T23" fmla="*/ 406 h 427"/>
              <a:gd name="T24" fmla="*/ 192 w 343"/>
              <a:gd name="T25" fmla="*/ 419 h 427"/>
              <a:gd name="T26" fmla="*/ 317 w 343"/>
              <a:gd name="T27" fmla="*/ 427 h 427"/>
              <a:gd name="T28" fmla="*/ 343 w 343"/>
              <a:gd name="T29" fmla="*/ 274 h 427"/>
              <a:gd name="T30" fmla="*/ 308 w 343"/>
              <a:gd name="T31" fmla="*/ 212 h 427"/>
              <a:gd name="T32" fmla="*/ 156 w 343"/>
              <a:gd name="T33" fmla="*/ 32 h 427"/>
              <a:gd name="T34" fmla="*/ 146 w 343"/>
              <a:gd name="T35" fmla="*/ 21 h 427"/>
              <a:gd name="T36" fmla="*/ 135 w 343"/>
              <a:gd name="T37" fmla="*/ 13 h 427"/>
              <a:gd name="T38" fmla="*/ 121 w 343"/>
              <a:gd name="T39" fmla="*/ 7 h 427"/>
              <a:gd name="T40" fmla="*/ 107 w 343"/>
              <a:gd name="T41" fmla="*/ 3 h 427"/>
              <a:gd name="T42" fmla="*/ 92 w 343"/>
              <a:gd name="T43" fmla="*/ 0 h 427"/>
              <a:gd name="T44" fmla="*/ 77 w 343"/>
              <a:gd name="T45" fmla="*/ 2 h 427"/>
              <a:gd name="T46" fmla="*/ 63 w 343"/>
              <a:gd name="T47" fmla="*/ 5 h 427"/>
              <a:gd name="T48" fmla="*/ 49 w 343"/>
              <a:gd name="T49" fmla="*/ 10 h 427"/>
              <a:gd name="T50" fmla="*/ 37 w 343"/>
              <a:gd name="T51" fmla="*/ 17 h 427"/>
              <a:gd name="T52" fmla="*/ 26 w 343"/>
              <a:gd name="T53" fmla="*/ 26 h 427"/>
              <a:gd name="T54" fmla="*/ 16 w 343"/>
              <a:gd name="T55" fmla="*/ 38 h 427"/>
              <a:gd name="T56" fmla="*/ 9 w 343"/>
              <a:gd name="T57" fmla="*/ 50 h 427"/>
              <a:gd name="T58" fmla="*/ 3 w 343"/>
              <a:gd name="T59" fmla="*/ 64 h 427"/>
              <a:gd name="T60" fmla="*/ 0 w 343"/>
              <a:gd name="T61" fmla="*/ 78 h 427"/>
              <a:gd name="T62" fmla="*/ 0 w 343"/>
              <a:gd name="T63" fmla="*/ 93 h 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43" h="427">
                <a:moveTo>
                  <a:pt x="0" y="100"/>
                </a:moveTo>
                <a:lnTo>
                  <a:pt x="6" y="149"/>
                </a:lnTo>
                <a:lnTo>
                  <a:pt x="7" y="159"/>
                </a:lnTo>
                <a:lnTo>
                  <a:pt x="9" y="169"/>
                </a:lnTo>
                <a:lnTo>
                  <a:pt x="11" y="178"/>
                </a:lnTo>
                <a:lnTo>
                  <a:pt x="13" y="188"/>
                </a:lnTo>
                <a:lnTo>
                  <a:pt x="16" y="197"/>
                </a:lnTo>
                <a:lnTo>
                  <a:pt x="19" y="206"/>
                </a:lnTo>
                <a:lnTo>
                  <a:pt x="23" y="216"/>
                </a:lnTo>
                <a:lnTo>
                  <a:pt x="28" y="224"/>
                </a:lnTo>
                <a:lnTo>
                  <a:pt x="33" y="233"/>
                </a:lnTo>
                <a:lnTo>
                  <a:pt x="38" y="242"/>
                </a:lnTo>
                <a:lnTo>
                  <a:pt x="43" y="250"/>
                </a:lnTo>
                <a:lnTo>
                  <a:pt x="48" y="257"/>
                </a:lnTo>
                <a:lnTo>
                  <a:pt x="55" y="265"/>
                </a:lnTo>
                <a:lnTo>
                  <a:pt x="61" y="273"/>
                </a:lnTo>
                <a:lnTo>
                  <a:pt x="68" y="280"/>
                </a:lnTo>
                <a:lnTo>
                  <a:pt x="74" y="286"/>
                </a:lnTo>
                <a:lnTo>
                  <a:pt x="169" y="375"/>
                </a:lnTo>
                <a:lnTo>
                  <a:pt x="174" y="380"/>
                </a:lnTo>
                <a:lnTo>
                  <a:pt x="178" y="386"/>
                </a:lnTo>
                <a:lnTo>
                  <a:pt x="182" y="391"/>
                </a:lnTo>
                <a:lnTo>
                  <a:pt x="186" y="398"/>
                </a:lnTo>
                <a:lnTo>
                  <a:pt x="189" y="406"/>
                </a:lnTo>
                <a:lnTo>
                  <a:pt x="191" y="413"/>
                </a:lnTo>
                <a:lnTo>
                  <a:pt x="192" y="419"/>
                </a:lnTo>
                <a:lnTo>
                  <a:pt x="192" y="427"/>
                </a:lnTo>
                <a:lnTo>
                  <a:pt x="317" y="427"/>
                </a:lnTo>
                <a:lnTo>
                  <a:pt x="317" y="296"/>
                </a:lnTo>
                <a:lnTo>
                  <a:pt x="343" y="274"/>
                </a:lnTo>
                <a:lnTo>
                  <a:pt x="299" y="221"/>
                </a:lnTo>
                <a:lnTo>
                  <a:pt x="308" y="212"/>
                </a:lnTo>
                <a:lnTo>
                  <a:pt x="162" y="38"/>
                </a:lnTo>
                <a:lnTo>
                  <a:pt x="156" y="32"/>
                </a:lnTo>
                <a:lnTo>
                  <a:pt x="151" y="26"/>
                </a:lnTo>
                <a:lnTo>
                  <a:pt x="146" y="21"/>
                </a:lnTo>
                <a:lnTo>
                  <a:pt x="141" y="17"/>
                </a:lnTo>
                <a:lnTo>
                  <a:pt x="135" y="13"/>
                </a:lnTo>
                <a:lnTo>
                  <a:pt x="127" y="10"/>
                </a:lnTo>
                <a:lnTo>
                  <a:pt x="121" y="7"/>
                </a:lnTo>
                <a:lnTo>
                  <a:pt x="114" y="5"/>
                </a:lnTo>
                <a:lnTo>
                  <a:pt x="107" y="3"/>
                </a:lnTo>
                <a:lnTo>
                  <a:pt x="99" y="2"/>
                </a:lnTo>
                <a:lnTo>
                  <a:pt x="92" y="0"/>
                </a:lnTo>
                <a:lnTo>
                  <a:pt x="85" y="0"/>
                </a:lnTo>
                <a:lnTo>
                  <a:pt x="77" y="2"/>
                </a:lnTo>
                <a:lnTo>
                  <a:pt x="70" y="3"/>
                </a:lnTo>
                <a:lnTo>
                  <a:pt x="63" y="5"/>
                </a:lnTo>
                <a:lnTo>
                  <a:pt x="57" y="7"/>
                </a:lnTo>
                <a:lnTo>
                  <a:pt x="49" y="10"/>
                </a:lnTo>
                <a:lnTo>
                  <a:pt x="43" y="13"/>
                </a:lnTo>
                <a:lnTo>
                  <a:pt x="37" y="17"/>
                </a:lnTo>
                <a:lnTo>
                  <a:pt x="31" y="22"/>
                </a:lnTo>
                <a:lnTo>
                  <a:pt x="26" y="26"/>
                </a:lnTo>
                <a:lnTo>
                  <a:pt x="20" y="33"/>
                </a:lnTo>
                <a:lnTo>
                  <a:pt x="16" y="38"/>
                </a:lnTo>
                <a:lnTo>
                  <a:pt x="12" y="44"/>
                </a:lnTo>
                <a:lnTo>
                  <a:pt x="9" y="50"/>
                </a:lnTo>
                <a:lnTo>
                  <a:pt x="6" y="58"/>
                </a:lnTo>
                <a:lnTo>
                  <a:pt x="3" y="64"/>
                </a:lnTo>
                <a:lnTo>
                  <a:pt x="2" y="71"/>
                </a:lnTo>
                <a:lnTo>
                  <a:pt x="0" y="78"/>
                </a:lnTo>
                <a:lnTo>
                  <a:pt x="0" y="86"/>
                </a:lnTo>
                <a:lnTo>
                  <a:pt x="0" y="93"/>
                </a:lnTo>
                <a:lnTo>
                  <a:pt x="0" y="10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31">
            <a:extLst>
              <a:ext uri="{FF2B5EF4-FFF2-40B4-BE49-F238E27FC236}">
                <a16:creationId xmlns:a16="http://schemas.microsoft.com/office/drawing/2014/main" id="{818E374D-C46C-4D52-91D1-1E246006254E}"/>
              </a:ext>
            </a:extLst>
          </p:cNvPr>
          <p:cNvSpPr>
            <a:spLocks/>
          </p:cNvSpPr>
          <p:nvPr/>
        </p:nvSpPr>
        <p:spPr bwMode="auto">
          <a:xfrm>
            <a:off x="9026161" y="2900643"/>
            <a:ext cx="130359" cy="122458"/>
          </a:xfrm>
          <a:custGeom>
            <a:avLst/>
            <a:gdLst>
              <a:gd name="T0" fmla="*/ 165 w 165"/>
              <a:gd name="T1" fmla="*/ 6 h 155"/>
              <a:gd name="T2" fmla="*/ 165 w 165"/>
              <a:gd name="T3" fmla="*/ 69 h 155"/>
              <a:gd name="T4" fmla="*/ 140 w 165"/>
              <a:gd name="T5" fmla="*/ 76 h 155"/>
              <a:gd name="T6" fmla="*/ 104 w 165"/>
              <a:gd name="T7" fmla="*/ 96 h 155"/>
              <a:gd name="T8" fmla="*/ 86 w 165"/>
              <a:gd name="T9" fmla="*/ 129 h 155"/>
              <a:gd name="T10" fmla="*/ 86 w 165"/>
              <a:gd name="T11" fmla="*/ 155 h 155"/>
              <a:gd name="T12" fmla="*/ 0 w 165"/>
              <a:gd name="T13" fmla="*/ 152 h 155"/>
              <a:gd name="T14" fmla="*/ 8 w 165"/>
              <a:gd name="T15" fmla="*/ 109 h 155"/>
              <a:gd name="T16" fmla="*/ 42 w 165"/>
              <a:gd name="T17" fmla="*/ 65 h 155"/>
              <a:gd name="T18" fmla="*/ 90 w 165"/>
              <a:gd name="T19" fmla="*/ 25 h 155"/>
              <a:gd name="T20" fmla="*/ 157 w 165"/>
              <a:gd name="T21" fmla="*/ 0 h 155"/>
              <a:gd name="T22" fmla="*/ 165 w 165"/>
              <a:gd name="T23" fmla="*/ 6 h 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65" h="155">
                <a:moveTo>
                  <a:pt x="165" y="6"/>
                </a:moveTo>
                <a:lnTo>
                  <a:pt x="165" y="69"/>
                </a:lnTo>
                <a:lnTo>
                  <a:pt x="140" y="76"/>
                </a:lnTo>
                <a:lnTo>
                  <a:pt x="104" y="96"/>
                </a:lnTo>
                <a:lnTo>
                  <a:pt x="86" y="129"/>
                </a:lnTo>
                <a:lnTo>
                  <a:pt x="86" y="155"/>
                </a:lnTo>
                <a:lnTo>
                  <a:pt x="0" y="152"/>
                </a:lnTo>
                <a:lnTo>
                  <a:pt x="8" y="109"/>
                </a:lnTo>
                <a:lnTo>
                  <a:pt x="42" y="65"/>
                </a:lnTo>
                <a:lnTo>
                  <a:pt x="90" y="25"/>
                </a:lnTo>
                <a:lnTo>
                  <a:pt x="157" y="0"/>
                </a:lnTo>
                <a:lnTo>
                  <a:pt x="165" y="6"/>
                </a:lnTo>
                <a:close/>
              </a:path>
            </a:pathLst>
          </a:custGeom>
          <a:solidFill>
            <a:srgbClr val="0077C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Freeform 32">
            <a:extLst>
              <a:ext uri="{FF2B5EF4-FFF2-40B4-BE49-F238E27FC236}">
                <a16:creationId xmlns:a16="http://schemas.microsoft.com/office/drawing/2014/main" id="{BF9AD9E0-22C8-4519-AAAF-F406D65B81BF}"/>
              </a:ext>
            </a:extLst>
          </p:cNvPr>
          <p:cNvSpPr>
            <a:spLocks/>
          </p:cNvSpPr>
          <p:nvPr/>
        </p:nvSpPr>
        <p:spPr bwMode="auto">
          <a:xfrm>
            <a:off x="9020381" y="2898786"/>
            <a:ext cx="142445" cy="133811"/>
          </a:xfrm>
          <a:custGeom>
            <a:avLst/>
            <a:gdLst>
              <a:gd name="T0" fmla="*/ 165 w 165"/>
              <a:gd name="T1" fmla="*/ 6 h 155"/>
              <a:gd name="T2" fmla="*/ 165 w 165"/>
              <a:gd name="T3" fmla="*/ 69 h 155"/>
              <a:gd name="T4" fmla="*/ 140 w 165"/>
              <a:gd name="T5" fmla="*/ 76 h 155"/>
              <a:gd name="T6" fmla="*/ 104 w 165"/>
              <a:gd name="T7" fmla="*/ 96 h 155"/>
              <a:gd name="T8" fmla="*/ 86 w 165"/>
              <a:gd name="T9" fmla="*/ 129 h 155"/>
              <a:gd name="T10" fmla="*/ 86 w 165"/>
              <a:gd name="T11" fmla="*/ 155 h 155"/>
              <a:gd name="T12" fmla="*/ 0 w 165"/>
              <a:gd name="T13" fmla="*/ 152 h 155"/>
              <a:gd name="T14" fmla="*/ 8 w 165"/>
              <a:gd name="T15" fmla="*/ 109 h 155"/>
              <a:gd name="T16" fmla="*/ 42 w 165"/>
              <a:gd name="T17" fmla="*/ 65 h 155"/>
              <a:gd name="T18" fmla="*/ 90 w 165"/>
              <a:gd name="T19" fmla="*/ 25 h 155"/>
              <a:gd name="T20" fmla="*/ 157 w 165"/>
              <a:gd name="T21" fmla="*/ 0 h 155"/>
              <a:gd name="T22" fmla="*/ 165 w 165"/>
              <a:gd name="T23" fmla="*/ 6 h 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65" h="155">
                <a:moveTo>
                  <a:pt x="165" y="6"/>
                </a:moveTo>
                <a:lnTo>
                  <a:pt x="165" y="69"/>
                </a:lnTo>
                <a:lnTo>
                  <a:pt x="140" y="76"/>
                </a:lnTo>
                <a:lnTo>
                  <a:pt x="104" y="96"/>
                </a:lnTo>
                <a:lnTo>
                  <a:pt x="86" y="129"/>
                </a:lnTo>
                <a:lnTo>
                  <a:pt x="86" y="155"/>
                </a:lnTo>
                <a:lnTo>
                  <a:pt x="0" y="152"/>
                </a:lnTo>
                <a:lnTo>
                  <a:pt x="8" y="109"/>
                </a:lnTo>
                <a:lnTo>
                  <a:pt x="42" y="65"/>
                </a:lnTo>
                <a:lnTo>
                  <a:pt x="90" y="25"/>
                </a:lnTo>
                <a:lnTo>
                  <a:pt x="157" y="0"/>
                </a:lnTo>
                <a:lnTo>
                  <a:pt x="165" y="6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EFEE30B9-2F2B-3545-9B43-9ACBA33A776C}"/>
              </a:ext>
            </a:extLst>
          </p:cNvPr>
          <p:cNvGrpSpPr/>
          <p:nvPr/>
        </p:nvGrpSpPr>
        <p:grpSpPr>
          <a:xfrm>
            <a:off x="9157374" y="2891032"/>
            <a:ext cx="200025" cy="127000"/>
            <a:chOff x="-896723" y="2322946"/>
            <a:chExt cx="200025" cy="127000"/>
          </a:xfrm>
          <a:solidFill>
            <a:srgbClr val="0077C8"/>
          </a:solidFill>
        </p:grpSpPr>
        <p:sp>
          <p:nvSpPr>
            <p:cNvPr id="88" name="Line 13">
              <a:extLst>
                <a:ext uri="{FF2B5EF4-FFF2-40B4-BE49-F238E27FC236}">
                  <a16:creationId xmlns:a16="http://schemas.microsoft.com/office/drawing/2014/main" id="{BA664265-3C4B-504E-9C4F-D4655BF4714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-804648" y="2386446"/>
              <a:ext cx="107950" cy="0"/>
            </a:xfrm>
            <a:prstGeom prst="line">
              <a:avLst/>
            </a:prstGeom>
            <a:grpFill/>
            <a:ln w="17463">
              <a:solidFill>
                <a:srgbClr val="0077C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14">
              <a:extLst>
                <a:ext uri="{FF2B5EF4-FFF2-40B4-BE49-F238E27FC236}">
                  <a16:creationId xmlns:a16="http://schemas.microsoft.com/office/drawing/2014/main" id="{8BB27D72-C580-6644-BD7F-9A440CD4E3F4}"/>
                </a:ext>
              </a:extLst>
            </p:cNvPr>
            <p:cNvSpPr>
              <a:spLocks/>
            </p:cNvSpPr>
            <p:nvPr/>
          </p:nvSpPr>
          <p:spPr bwMode="auto">
            <a:xfrm>
              <a:off x="-896723" y="2322946"/>
              <a:ext cx="111125" cy="127000"/>
            </a:xfrm>
            <a:custGeom>
              <a:avLst/>
              <a:gdLst>
                <a:gd name="T0" fmla="*/ 139 w 139"/>
                <a:gd name="T1" fmla="*/ 0 h 161"/>
                <a:gd name="T2" fmla="*/ 0 w 139"/>
                <a:gd name="T3" fmla="*/ 81 h 161"/>
                <a:gd name="T4" fmla="*/ 139 w 139"/>
                <a:gd name="T5" fmla="*/ 161 h 161"/>
                <a:gd name="T6" fmla="*/ 139 w 139"/>
                <a:gd name="T7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9" h="161">
                  <a:moveTo>
                    <a:pt x="139" y="0"/>
                  </a:moveTo>
                  <a:lnTo>
                    <a:pt x="0" y="81"/>
                  </a:lnTo>
                  <a:lnTo>
                    <a:pt x="139" y="161"/>
                  </a:lnTo>
                  <a:lnTo>
                    <a:pt x="13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61FFF635-CD31-D742-99E9-B69BED5E6072}"/>
              </a:ext>
            </a:extLst>
          </p:cNvPr>
          <p:cNvGrpSpPr/>
          <p:nvPr/>
        </p:nvGrpSpPr>
        <p:grpSpPr>
          <a:xfrm rot="10800000">
            <a:off x="8507755" y="4745869"/>
            <a:ext cx="200025" cy="127000"/>
            <a:chOff x="-896723" y="2322946"/>
            <a:chExt cx="200025" cy="127000"/>
          </a:xfrm>
        </p:grpSpPr>
        <p:sp>
          <p:nvSpPr>
            <p:cNvPr id="93" name="Line 13">
              <a:extLst>
                <a:ext uri="{FF2B5EF4-FFF2-40B4-BE49-F238E27FC236}">
                  <a16:creationId xmlns:a16="http://schemas.microsoft.com/office/drawing/2014/main" id="{E798EBC7-83F6-0D4B-88A9-FA521E306A4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-804648" y="2386446"/>
              <a:ext cx="107950" cy="0"/>
            </a:xfrm>
            <a:prstGeom prst="line">
              <a:avLst/>
            </a:prstGeom>
            <a:noFill/>
            <a:ln w="17463">
              <a:solidFill>
                <a:srgbClr val="96622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14">
              <a:extLst>
                <a:ext uri="{FF2B5EF4-FFF2-40B4-BE49-F238E27FC236}">
                  <a16:creationId xmlns:a16="http://schemas.microsoft.com/office/drawing/2014/main" id="{40855705-C724-594D-9664-4EE28CB6D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-896723" y="2322946"/>
              <a:ext cx="111125" cy="127000"/>
            </a:xfrm>
            <a:custGeom>
              <a:avLst/>
              <a:gdLst>
                <a:gd name="T0" fmla="*/ 139 w 139"/>
                <a:gd name="T1" fmla="*/ 0 h 161"/>
                <a:gd name="T2" fmla="*/ 0 w 139"/>
                <a:gd name="T3" fmla="*/ 81 h 161"/>
                <a:gd name="T4" fmla="*/ 139 w 139"/>
                <a:gd name="T5" fmla="*/ 161 h 161"/>
                <a:gd name="T6" fmla="*/ 139 w 139"/>
                <a:gd name="T7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9" h="161">
                  <a:moveTo>
                    <a:pt x="139" y="0"/>
                  </a:moveTo>
                  <a:lnTo>
                    <a:pt x="0" y="81"/>
                  </a:lnTo>
                  <a:lnTo>
                    <a:pt x="139" y="161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9662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3872AE4B-6582-B34C-BD7B-0861C48CEF49}"/>
              </a:ext>
            </a:extLst>
          </p:cNvPr>
          <p:cNvGrpSpPr/>
          <p:nvPr/>
        </p:nvGrpSpPr>
        <p:grpSpPr>
          <a:xfrm rot="5400000">
            <a:off x="8275507" y="2949708"/>
            <a:ext cx="200025" cy="127000"/>
            <a:chOff x="-896723" y="2322946"/>
            <a:chExt cx="200025" cy="127000"/>
          </a:xfrm>
        </p:grpSpPr>
        <p:sp>
          <p:nvSpPr>
            <p:cNvPr id="96" name="Line 13">
              <a:extLst>
                <a:ext uri="{FF2B5EF4-FFF2-40B4-BE49-F238E27FC236}">
                  <a16:creationId xmlns:a16="http://schemas.microsoft.com/office/drawing/2014/main" id="{2B757E0A-D1C0-FC49-948C-7D2771FED66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-804648" y="2386446"/>
              <a:ext cx="107950" cy="0"/>
            </a:xfrm>
            <a:prstGeom prst="line">
              <a:avLst/>
            </a:prstGeom>
            <a:noFill/>
            <a:ln w="17463">
              <a:solidFill>
                <a:srgbClr val="F0B32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14">
              <a:extLst>
                <a:ext uri="{FF2B5EF4-FFF2-40B4-BE49-F238E27FC236}">
                  <a16:creationId xmlns:a16="http://schemas.microsoft.com/office/drawing/2014/main" id="{216EDC33-8EF7-4D4D-9E0E-DE8ADF880ABB}"/>
                </a:ext>
              </a:extLst>
            </p:cNvPr>
            <p:cNvSpPr>
              <a:spLocks/>
            </p:cNvSpPr>
            <p:nvPr/>
          </p:nvSpPr>
          <p:spPr bwMode="auto">
            <a:xfrm>
              <a:off x="-896723" y="2322946"/>
              <a:ext cx="111125" cy="127000"/>
            </a:xfrm>
            <a:custGeom>
              <a:avLst/>
              <a:gdLst>
                <a:gd name="T0" fmla="*/ 139 w 139"/>
                <a:gd name="T1" fmla="*/ 0 h 161"/>
                <a:gd name="T2" fmla="*/ 0 w 139"/>
                <a:gd name="T3" fmla="*/ 81 h 161"/>
                <a:gd name="T4" fmla="*/ 139 w 139"/>
                <a:gd name="T5" fmla="*/ 161 h 161"/>
                <a:gd name="T6" fmla="*/ 139 w 139"/>
                <a:gd name="T7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9" h="161">
                  <a:moveTo>
                    <a:pt x="139" y="0"/>
                  </a:moveTo>
                  <a:lnTo>
                    <a:pt x="0" y="81"/>
                  </a:lnTo>
                  <a:lnTo>
                    <a:pt x="139" y="161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F0B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4AEDBF91-7978-4945-8CE7-4E2A9E8C9E99}"/>
              </a:ext>
            </a:extLst>
          </p:cNvPr>
          <p:cNvGrpSpPr/>
          <p:nvPr/>
        </p:nvGrpSpPr>
        <p:grpSpPr>
          <a:xfrm rot="12835855">
            <a:off x="8452209" y="3300424"/>
            <a:ext cx="200025" cy="127000"/>
            <a:chOff x="-896723" y="2322946"/>
            <a:chExt cx="200025" cy="127000"/>
          </a:xfrm>
        </p:grpSpPr>
        <p:sp>
          <p:nvSpPr>
            <p:cNvPr id="110" name="Line 13">
              <a:extLst>
                <a:ext uri="{FF2B5EF4-FFF2-40B4-BE49-F238E27FC236}">
                  <a16:creationId xmlns:a16="http://schemas.microsoft.com/office/drawing/2014/main" id="{13D95113-02A3-764E-8719-E91F4082C2C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-804648" y="2386446"/>
              <a:ext cx="107950" cy="0"/>
            </a:xfrm>
            <a:prstGeom prst="line">
              <a:avLst/>
            </a:prstGeom>
            <a:noFill/>
            <a:ln w="17463">
              <a:solidFill>
                <a:srgbClr val="F0B32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14">
              <a:extLst>
                <a:ext uri="{FF2B5EF4-FFF2-40B4-BE49-F238E27FC236}">
                  <a16:creationId xmlns:a16="http://schemas.microsoft.com/office/drawing/2014/main" id="{07479451-89CE-FC40-BC2E-427A60CEFB70}"/>
                </a:ext>
              </a:extLst>
            </p:cNvPr>
            <p:cNvSpPr>
              <a:spLocks/>
            </p:cNvSpPr>
            <p:nvPr/>
          </p:nvSpPr>
          <p:spPr bwMode="auto">
            <a:xfrm>
              <a:off x="-896723" y="2322946"/>
              <a:ext cx="111125" cy="127000"/>
            </a:xfrm>
            <a:custGeom>
              <a:avLst/>
              <a:gdLst>
                <a:gd name="T0" fmla="*/ 139 w 139"/>
                <a:gd name="T1" fmla="*/ 0 h 161"/>
                <a:gd name="T2" fmla="*/ 0 w 139"/>
                <a:gd name="T3" fmla="*/ 81 h 161"/>
                <a:gd name="T4" fmla="*/ 139 w 139"/>
                <a:gd name="T5" fmla="*/ 161 h 161"/>
                <a:gd name="T6" fmla="*/ 139 w 139"/>
                <a:gd name="T7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9" h="161">
                  <a:moveTo>
                    <a:pt x="139" y="0"/>
                  </a:moveTo>
                  <a:lnTo>
                    <a:pt x="0" y="81"/>
                  </a:lnTo>
                  <a:lnTo>
                    <a:pt x="139" y="161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F0B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038103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0F1F1-B07C-44BE-8B1E-EDF6C02D0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KEEP UP-TO-DATE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E17294-9451-41FD-BA93-B3D64A1B15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649" y="1281112"/>
            <a:ext cx="8798449" cy="478605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Project Website </a:t>
            </a:r>
          </a:p>
          <a:p>
            <a:pPr marL="457200" lvl="1" indent="0">
              <a:buNone/>
            </a:pPr>
            <a:r>
              <a:rPr lang="en-US" u="sng" dirty="0">
                <a:solidFill>
                  <a:schemeClr val="accent1"/>
                </a:solidFill>
                <a:hlinkClick r:id="rId2"/>
              </a:rPr>
              <a:t>https://ddot.dc.gov/page/4thblaircedar-nw-intersection-improvements</a:t>
            </a:r>
            <a:endParaRPr lang="en-US" u="sng" dirty="0">
              <a:solidFill>
                <a:schemeClr val="accent1"/>
              </a:solidFill>
            </a:endParaRPr>
          </a:p>
          <a:p>
            <a:pPr>
              <a:spcBef>
                <a:spcPts val="1800"/>
              </a:spcBef>
            </a:pPr>
            <a:r>
              <a:rPr lang="en-US" dirty="0"/>
              <a:t>Project Mailing List</a:t>
            </a:r>
          </a:p>
          <a:p>
            <a:pPr>
              <a:spcBef>
                <a:spcPts val="1800"/>
              </a:spcBef>
            </a:pPr>
            <a:r>
              <a:rPr lang="en-US" dirty="0"/>
              <a:t>DDOT Traffic Advisories</a:t>
            </a:r>
          </a:p>
          <a:p>
            <a:pPr>
              <a:spcBef>
                <a:spcPts val="1800"/>
              </a:spcBef>
            </a:pPr>
            <a:r>
              <a:rPr lang="en-US" dirty="0"/>
              <a:t>Project Contacts</a:t>
            </a:r>
          </a:p>
          <a:p>
            <a:pPr marL="457200" lvl="1" indent="0">
              <a:spcBef>
                <a:spcPts val="1200"/>
              </a:spcBef>
              <a:buNone/>
            </a:pPr>
            <a:r>
              <a:rPr lang="en-US" dirty="0"/>
              <a:t>Stephen Walter – Parsons</a:t>
            </a:r>
          </a:p>
          <a:p>
            <a:pPr marL="457200" lvl="1" indent="0">
              <a:buNone/>
            </a:pPr>
            <a:r>
              <a:rPr lang="en-US" dirty="0">
                <a:hlinkClick r:id="rId3"/>
              </a:rPr>
              <a:t>stephen.c.walter@parsons.com</a:t>
            </a:r>
            <a:r>
              <a:rPr lang="en-US" dirty="0"/>
              <a:t> </a:t>
            </a:r>
          </a:p>
          <a:p>
            <a:pPr marL="457200" lvl="1" indent="0">
              <a:buNone/>
            </a:pPr>
            <a:r>
              <a:rPr lang="en-US" dirty="0"/>
              <a:t>571-842-6357 </a:t>
            </a:r>
            <a:r>
              <a:rPr lang="en-US" sz="2200" spc="140" dirty="0"/>
              <a:t>(o)</a:t>
            </a:r>
            <a:r>
              <a:rPr lang="en-US" spc="140" dirty="0"/>
              <a:t> </a:t>
            </a:r>
          </a:p>
          <a:p>
            <a:pPr marL="457200" lvl="1" indent="0">
              <a:buNone/>
            </a:pPr>
            <a:r>
              <a:rPr lang="en-US" dirty="0"/>
              <a:t>703-517-4184 (m)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/>
              <a:t>Alberta Paul – DDOT Communications </a:t>
            </a:r>
          </a:p>
          <a:p>
            <a:pPr marL="457200" lvl="1" indent="0">
              <a:buNone/>
            </a:pPr>
            <a:r>
              <a:rPr lang="en-US" dirty="0">
                <a:hlinkClick r:id="rId4"/>
              </a:rPr>
              <a:t>alberta.paul@dc.gov</a:t>
            </a:r>
            <a:r>
              <a:rPr lang="en-US" dirty="0"/>
              <a:t> </a:t>
            </a:r>
          </a:p>
          <a:p>
            <a:pPr marL="457200" lvl="1" indent="0">
              <a:buNone/>
            </a:pPr>
            <a:r>
              <a:rPr lang="en-US" dirty="0"/>
              <a:t>202-671-4667 </a:t>
            </a:r>
            <a:r>
              <a:rPr lang="en-US" sz="2200" spc="140" dirty="0"/>
              <a:t>(o)</a:t>
            </a:r>
          </a:p>
          <a:p>
            <a:pPr marL="457200" lvl="1" indent="0">
              <a:buNone/>
            </a:pPr>
            <a:r>
              <a:rPr lang="en-US" dirty="0"/>
              <a:t>202-437-3807 (m) 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CDF30D-C773-4395-A133-CFE16BF02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F4CCD-23C7-DE46-AD0E-BA1BA394013A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F164CB-DA0A-4A2E-BE5F-8AB446E7625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6736" y="2106097"/>
            <a:ext cx="3383663" cy="2247358"/>
          </a:xfrm>
          <a:prstGeom prst="rect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AAAE59F-4826-490F-95BE-55A55169F33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1136" y="3662976"/>
            <a:ext cx="3383663" cy="2247359"/>
          </a:xfrm>
          <a:prstGeom prst="rect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1027763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819CCB4-F5C5-E74E-8A17-3E262EE30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6A4C4-D31B-5841-A448-EEAEC73A19C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175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DA274-F826-044F-92CD-31ED14476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649" y="136525"/>
            <a:ext cx="11864546" cy="543097"/>
          </a:xfrm>
        </p:spPr>
        <p:txBody>
          <a:bodyPr>
            <a:normAutofit fontScale="90000"/>
          </a:bodyPr>
          <a:lstStyle/>
          <a:p>
            <a:r>
              <a:rPr lang="en-US" dirty="0"/>
              <a:t>PROJECT TEAM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024DB4-0AB9-374C-80CC-B5A9F87F28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649" y="1720043"/>
            <a:ext cx="5425645" cy="3978221"/>
          </a:xfrm>
        </p:spPr>
        <p:txBody>
          <a:bodyPr>
            <a:noAutofit/>
          </a:bodyPr>
          <a:lstStyle/>
          <a:p>
            <a:pPr>
              <a:spcBef>
                <a:spcPts val="1600"/>
              </a:spcBef>
            </a:pPr>
            <a:r>
              <a:rPr lang="en-US" b="1" dirty="0"/>
              <a:t>DDOT</a:t>
            </a:r>
            <a:r>
              <a:rPr lang="en-US" dirty="0"/>
              <a:t> – Sponsor</a:t>
            </a:r>
          </a:p>
          <a:p>
            <a:pPr>
              <a:spcBef>
                <a:spcPts val="1600"/>
              </a:spcBef>
            </a:pPr>
            <a:r>
              <a:rPr lang="en-US" b="1" dirty="0" err="1"/>
              <a:t>Volkert</a:t>
            </a:r>
            <a:r>
              <a:rPr lang="en-US" dirty="0"/>
              <a:t> – Engineer of Record</a:t>
            </a:r>
          </a:p>
          <a:p>
            <a:pPr>
              <a:spcBef>
                <a:spcPts val="1600"/>
              </a:spcBef>
            </a:pPr>
            <a:r>
              <a:rPr lang="en-US" b="1" dirty="0"/>
              <a:t>Parsons</a:t>
            </a:r>
            <a:r>
              <a:rPr lang="en-US" dirty="0"/>
              <a:t> – Construction Manager</a:t>
            </a:r>
          </a:p>
          <a:p>
            <a:pPr>
              <a:spcBef>
                <a:spcPts val="1600"/>
              </a:spcBef>
            </a:pPr>
            <a:r>
              <a:rPr lang="en-US" b="1" dirty="0"/>
              <a:t>Capital Paving</a:t>
            </a:r>
            <a:r>
              <a:rPr lang="en-US" dirty="0"/>
              <a:t> – Contractor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96E080-741E-0F46-B43B-C4D19C0F8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95649" y="6280021"/>
            <a:ext cx="2743200" cy="365125"/>
          </a:xfrm>
        </p:spPr>
        <p:txBody>
          <a:bodyPr/>
          <a:lstStyle/>
          <a:p>
            <a:fld id="{544F4CCD-23C7-DE46-AD0E-BA1BA394013A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998B1E-ACB6-4C5E-A49E-A2BDBD32DAF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3375" y="2997443"/>
            <a:ext cx="3762375" cy="2948582"/>
          </a:xfrm>
          <a:prstGeom prst="rect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4D39587-28CB-4084-8783-EECC6B67AA3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1199" y="1720043"/>
            <a:ext cx="3613940" cy="2747182"/>
          </a:xfrm>
          <a:prstGeom prst="rect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545715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F3FB5-D506-4803-9073-1ED84942A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2014 ROAD SAFETY AUDIT RECOMMENDATIONS REPORT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DDE901D-B97C-4859-987E-37640653B6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9112" y="1440613"/>
            <a:ext cx="6640643" cy="482441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CA03E4-9C0A-4C6D-A3D8-D984CC5CE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F4CCD-23C7-DE46-AD0E-BA1BA394013A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649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7FEF0-72A9-4639-83C5-51019D14F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ACCIDENT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C6E28-511A-471E-AB72-B1E5A1C8D5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649" y="1281112"/>
            <a:ext cx="5595551" cy="4786055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600" dirty="0"/>
              <a:t>3-year accident analysis</a:t>
            </a:r>
          </a:p>
          <a:p>
            <a:pPr>
              <a:lnSpc>
                <a:spcPct val="110000"/>
              </a:lnSpc>
            </a:pPr>
            <a:r>
              <a:rPr lang="en-US" sz="2600" dirty="0"/>
              <a:t>Total 24 accidents from 2008-2010</a:t>
            </a:r>
          </a:p>
          <a:p>
            <a:pPr lvl="1">
              <a:lnSpc>
                <a:spcPct val="110000"/>
              </a:lnSpc>
            </a:pPr>
            <a:r>
              <a:rPr lang="en-US" sz="2200" dirty="0"/>
              <a:t>Blair/Cedar – 15 accidents (60%)</a:t>
            </a:r>
          </a:p>
          <a:p>
            <a:pPr lvl="1">
              <a:lnSpc>
                <a:spcPct val="110000"/>
              </a:lnSpc>
            </a:pPr>
            <a:r>
              <a:rPr lang="en-US" sz="2200" dirty="0"/>
              <a:t>4th/Cedar – 7 accidents (30%)</a:t>
            </a:r>
          </a:p>
          <a:p>
            <a:pPr lvl="1">
              <a:lnSpc>
                <a:spcPct val="110000"/>
              </a:lnSpc>
            </a:pPr>
            <a:r>
              <a:rPr lang="en-US" sz="2200" dirty="0"/>
              <a:t>Blair/4</a:t>
            </a:r>
            <a:r>
              <a:rPr lang="en-US" sz="2200" baseline="30000" dirty="0"/>
              <a:t>th</a:t>
            </a:r>
            <a:r>
              <a:rPr lang="en-US" sz="2200" dirty="0"/>
              <a:t> – 2 accidents (10%)</a:t>
            </a:r>
          </a:p>
          <a:p>
            <a:pPr>
              <a:lnSpc>
                <a:spcPct val="110000"/>
              </a:lnSpc>
            </a:pPr>
            <a:r>
              <a:rPr lang="en-US" sz="2600" dirty="0"/>
              <a:t>11 out of 24 accidents (50%) resulted in injuries</a:t>
            </a:r>
          </a:p>
          <a:p>
            <a:pPr>
              <a:lnSpc>
                <a:spcPct val="110000"/>
              </a:lnSpc>
            </a:pPr>
            <a:r>
              <a:rPr lang="en-US" sz="2600" dirty="0"/>
              <a:t>4 out of 24 accidents (20%) resulted in disabling injuries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6635DA-858A-45F9-BF01-B9FA4A29B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F4CCD-23C7-DE46-AD0E-BA1BA394013A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CAA6513E-3403-444F-A570-7968148C01C9}"/>
              </a:ext>
            </a:extLst>
          </p:cNvPr>
          <p:cNvGraphicFramePr/>
          <p:nvPr/>
        </p:nvGraphicFramePr>
        <p:xfrm>
          <a:off x="5553075" y="1214461"/>
          <a:ext cx="445881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Picture Placeholder 13">
            <a:extLst>
              <a:ext uri="{FF2B5EF4-FFF2-40B4-BE49-F238E27FC236}">
                <a16:creationId xmlns:a16="http://schemas.microsoft.com/office/drawing/2014/main" id="{8159E46A-F851-4E73-82C5-A0F2D67BC475}"/>
              </a:ext>
            </a:extLst>
          </p:cNvPr>
          <p:cNvGraphicFramePr>
            <a:graphicFrameLocks/>
          </p:cNvGraphicFramePr>
          <p:nvPr/>
        </p:nvGraphicFramePr>
        <p:xfrm>
          <a:off x="5553074" y="3927517"/>
          <a:ext cx="4961595" cy="2792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76338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14138-9E4A-4764-BB52-81C3E2ED2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TRAFFIC ANALYSIS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58F0-3038-43CD-8CCB-7685032BB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F4CCD-23C7-DE46-AD0E-BA1BA394013A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43B9A7A-F773-41C4-823A-69054ED6E1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263" y="1281113"/>
            <a:ext cx="5329237" cy="4786312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2100" dirty="0"/>
              <a:t>Estimated 2010 Average Daily Traffic Volumes</a:t>
            </a:r>
          </a:p>
          <a:p>
            <a:pPr marL="685800" lvl="2">
              <a:lnSpc>
                <a:spcPct val="110000"/>
              </a:lnSpc>
            </a:pPr>
            <a:r>
              <a:rPr lang="en-US" dirty="0"/>
              <a:t>Blair Road – 15,000 vehicles</a:t>
            </a:r>
          </a:p>
          <a:p>
            <a:pPr marL="685800" lvl="2">
              <a:lnSpc>
                <a:spcPct val="110000"/>
              </a:lnSpc>
            </a:pPr>
            <a:r>
              <a:rPr lang="en-US" dirty="0"/>
              <a:t>Cedar Street – 5,300 vehicles</a:t>
            </a:r>
          </a:p>
          <a:p>
            <a:pPr marL="685800" lvl="2">
              <a:lnSpc>
                <a:spcPct val="110000"/>
              </a:lnSpc>
            </a:pPr>
            <a:r>
              <a:rPr lang="en-US" dirty="0"/>
              <a:t>4</a:t>
            </a:r>
            <a:r>
              <a:rPr lang="en-US" baseline="30000" dirty="0"/>
              <a:t>th</a:t>
            </a:r>
            <a:r>
              <a:rPr lang="en-US" dirty="0"/>
              <a:t> Street – 1,600 vehicles</a:t>
            </a:r>
          </a:p>
          <a:p>
            <a:pPr marL="457200" lvl="2" indent="0">
              <a:lnSpc>
                <a:spcPct val="110000"/>
              </a:lnSpc>
              <a:buNone/>
            </a:pPr>
            <a:endParaRPr lang="en-US" dirty="0"/>
          </a:p>
          <a:p>
            <a:pPr>
              <a:lnSpc>
                <a:spcPct val="110000"/>
              </a:lnSpc>
            </a:pPr>
            <a:r>
              <a:rPr lang="en-US" sz="2100" dirty="0"/>
              <a:t>Speed study shows 32 mph speed on Blair Road which is significantly higher than posted 25 mph speed limit</a:t>
            </a:r>
          </a:p>
        </p:txBody>
      </p:sp>
      <p:pic>
        <p:nvPicPr>
          <p:cNvPr id="6" name="Picture 5" descr="C:\Documents and Settings\rjain\Desktop\Rahul's Photos\P4290017.JPG">
            <a:extLst>
              <a:ext uri="{FF2B5EF4-FFF2-40B4-BE49-F238E27FC236}">
                <a16:creationId xmlns:a16="http://schemas.microsoft.com/office/drawing/2014/main" id="{F6B8B835-97C6-42CF-AFDB-C3F267E290FF}"/>
              </a:ext>
            </a:extLst>
          </p:cNvPr>
          <p:cNvPicPr preferRelativeResize="0"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27922" y="1548599"/>
            <a:ext cx="3461678" cy="2588255"/>
          </a:xfrm>
          <a:prstGeom prst="rect">
            <a:avLst/>
          </a:prstGeom>
          <a:noFill/>
          <a:ln w="1905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7" name="Picture 6" descr="C:\Projects\RSA for Blair, Cedar &amp; 4th\Rahul's Photos\P4290024.JPG">
            <a:extLst>
              <a:ext uri="{FF2B5EF4-FFF2-40B4-BE49-F238E27FC236}">
                <a16:creationId xmlns:a16="http://schemas.microsoft.com/office/drawing/2014/main" id="{E0F40F65-7880-48D0-96CB-CC9587D94A38}"/>
              </a:ext>
            </a:extLst>
          </p:cNvPr>
          <p:cNvPicPr preferRelativeResize="0"/>
          <p:nvPr/>
        </p:nvPicPr>
        <p:blipFill>
          <a:blip r:embed="rId4" cstate="print"/>
          <a:srcRect t="25440" b="19080"/>
          <a:stretch>
            <a:fillRect/>
          </a:stretch>
        </p:blipFill>
        <p:spPr bwMode="auto">
          <a:xfrm>
            <a:off x="7053942" y="3519432"/>
            <a:ext cx="4801737" cy="2588255"/>
          </a:xfrm>
          <a:prstGeom prst="rect">
            <a:avLst/>
          </a:prstGeom>
          <a:noFill/>
          <a:ln w="1905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10379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206DB-114B-4575-B543-532F74F3A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649" y="136525"/>
            <a:ext cx="11864546" cy="543097"/>
          </a:xfrm>
        </p:spPr>
        <p:txBody>
          <a:bodyPr>
            <a:normAutofit fontScale="90000"/>
          </a:bodyPr>
          <a:lstStyle/>
          <a:p>
            <a:r>
              <a:rPr lang="en-US" dirty="0"/>
              <a:t>TRAFFIC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350D0F-8829-4B94-826A-91C02D20D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649" y="1281112"/>
            <a:ext cx="6346756" cy="4786055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n-US" dirty="0"/>
              <a:t>Existing level of service (LOS) analysis at 21 intersections along Blair Road, Piney Branch Road, Aspen Street, Butternut Street, and Cedar Street</a:t>
            </a:r>
          </a:p>
          <a:p>
            <a:endParaRPr lang="en-US" dirty="0"/>
          </a:p>
          <a:p>
            <a:r>
              <a:rPr lang="en-US" dirty="0"/>
              <a:t>Blair Road/Cedar Street/4</a:t>
            </a:r>
            <a:r>
              <a:rPr lang="en-US" baseline="30000" dirty="0"/>
              <a:t>th</a:t>
            </a:r>
            <a:r>
              <a:rPr lang="en-US" dirty="0"/>
              <a:t> Street intersection:</a:t>
            </a:r>
          </a:p>
          <a:p>
            <a:pPr lvl="1"/>
            <a:r>
              <a:rPr lang="en-US" dirty="0"/>
              <a:t>LOS E during AM peak-hour</a:t>
            </a:r>
          </a:p>
          <a:p>
            <a:pPr lvl="1"/>
            <a:r>
              <a:rPr lang="en-US" dirty="0"/>
              <a:t>LOS F during PM peak-hour</a:t>
            </a:r>
          </a:p>
          <a:p>
            <a:endParaRPr lang="en-US" dirty="0"/>
          </a:p>
          <a:p>
            <a:r>
              <a:rPr lang="en-US" dirty="0"/>
              <a:t>Blair Road intersection at Piney Branch Road:</a:t>
            </a:r>
          </a:p>
          <a:p>
            <a:pPr lvl="1"/>
            <a:r>
              <a:rPr lang="en-US" dirty="0"/>
              <a:t>LOS E during AM peak-hour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Remaining study intersections:</a:t>
            </a:r>
          </a:p>
          <a:p>
            <a:pPr lvl="1"/>
            <a:r>
              <a:rPr lang="en-US" dirty="0"/>
              <a:t>LOS D or better during both AM and PM peak-hour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3502B3-C20F-45E0-B457-59E12D7D0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95649" y="6280021"/>
            <a:ext cx="2743200" cy="365125"/>
          </a:xfrm>
        </p:spPr>
        <p:txBody>
          <a:bodyPr/>
          <a:lstStyle/>
          <a:p>
            <a:fld id="{544F4CCD-23C7-DE46-AD0E-BA1BA394013A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8" name="Picture 7" descr="C:\Projects\RSA for Blair, Cedar &amp; 4th\Rahul's Photos\P4290036.JPG">
            <a:extLst>
              <a:ext uri="{FF2B5EF4-FFF2-40B4-BE49-F238E27FC236}">
                <a16:creationId xmlns:a16="http://schemas.microsoft.com/office/drawing/2014/main" id="{BE61B863-D652-4B82-A03A-6AF5EA9B00A6}"/>
              </a:ext>
            </a:extLst>
          </p:cNvPr>
          <p:cNvPicPr/>
          <p:nvPr/>
        </p:nvPicPr>
        <p:blipFill>
          <a:blip r:embed="rId2" cstate="print"/>
          <a:srcRect l="4770" t="14537" r="5451" b="2726"/>
          <a:stretch>
            <a:fillRect/>
          </a:stretch>
        </p:blipFill>
        <p:spPr bwMode="auto">
          <a:xfrm>
            <a:off x="8490902" y="3674139"/>
            <a:ext cx="3382645" cy="2226310"/>
          </a:xfrm>
          <a:prstGeom prst="rect">
            <a:avLst/>
          </a:prstGeom>
          <a:noFill/>
          <a:ln w="1905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7" name="Picture 6" descr="T:\DDOT Blair Road CM 2019\Photos\20181226_84.jpg">
            <a:extLst>
              <a:ext uri="{FF2B5EF4-FFF2-40B4-BE49-F238E27FC236}">
                <a16:creationId xmlns:a16="http://schemas.microsoft.com/office/drawing/2014/main" id="{48E432F7-8DDC-4228-8E62-3FACFE6C07EF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" t="15348" r="27821" b="8774"/>
          <a:stretch/>
        </p:blipFill>
        <p:spPr bwMode="auto">
          <a:xfrm>
            <a:off x="6572250" y="1638086"/>
            <a:ext cx="3486150" cy="2294362"/>
          </a:xfrm>
          <a:prstGeom prst="rect">
            <a:avLst/>
          </a:prstGeom>
          <a:noFill/>
          <a:ln w="1905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05679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9A563-7D79-4BC2-B548-27F44580D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2014 ROAD SAFETY AUDIT RECOMMENDATIONS REPORT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AB2C7B-C725-4857-A245-94E270B59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F4CCD-23C7-DE46-AD0E-BA1BA394013A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5E688A-4404-454E-8A4F-79E826D5BDE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5521" y="1431663"/>
            <a:ext cx="2112010" cy="1560493"/>
          </a:xfrm>
          <a:prstGeom prst="rect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6BE0192-7E64-3043-B483-D7F64EB9386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8970" y="4961771"/>
            <a:ext cx="1814795" cy="1456460"/>
          </a:xfrm>
          <a:prstGeom prst="rect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07B3DA9-D658-3040-A0CB-58C85E98E3D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2783" y="4941607"/>
            <a:ext cx="1239725" cy="1456460"/>
          </a:xfrm>
          <a:prstGeom prst="rect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9BE1DB7-7672-F14E-BE96-7C2BEEF2BC2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1526" y="4941607"/>
            <a:ext cx="1329309" cy="1456460"/>
          </a:xfrm>
          <a:prstGeom prst="rect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B3EFB8D-26FB-2448-A28C-452E7535ED4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7966" y="3186635"/>
            <a:ext cx="2102331" cy="1560493"/>
          </a:xfrm>
          <a:prstGeom prst="rect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347D00F-FB16-564F-AAB4-9C6AD9D54DF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7572" y="3186635"/>
            <a:ext cx="1899141" cy="1560493"/>
          </a:xfrm>
          <a:prstGeom prst="rect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</p:pic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1F39BD7F-7EA6-CD48-9DA8-E37B56BA25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649" y="1281112"/>
            <a:ext cx="5531619" cy="4786055"/>
          </a:xfrm>
        </p:spPr>
        <p:txBody>
          <a:bodyPr/>
          <a:lstStyle/>
          <a:p>
            <a:r>
              <a:rPr lang="en-US" dirty="0"/>
              <a:t>Safety issues identified are </a:t>
            </a:r>
            <a:br>
              <a:rPr lang="en-US" dirty="0"/>
            </a:br>
            <a:r>
              <a:rPr lang="en-US" dirty="0"/>
              <a:t>as follows:</a:t>
            </a:r>
          </a:p>
          <a:p>
            <a:pPr lvl="1"/>
            <a:r>
              <a:rPr lang="en-US" dirty="0"/>
              <a:t>Inadequate sight distance</a:t>
            </a:r>
          </a:p>
          <a:p>
            <a:pPr lvl="1"/>
            <a:r>
              <a:rPr lang="en-US" dirty="0"/>
              <a:t>Pedestrian/vehicle conflicts</a:t>
            </a:r>
          </a:p>
          <a:p>
            <a:pPr lvl="1"/>
            <a:r>
              <a:rPr lang="en-US" dirty="0"/>
              <a:t>High accident frequency</a:t>
            </a:r>
          </a:p>
          <a:p>
            <a:pPr lvl="1"/>
            <a:r>
              <a:rPr lang="en-US" dirty="0"/>
              <a:t>Insufficient traffic signs</a:t>
            </a:r>
          </a:p>
          <a:p>
            <a:pPr lvl="1"/>
            <a:r>
              <a:rPr lang="en-US" dirty="0"/>
              <a:t>Potholes, cracks and faded pavement markings</a:t>
            </a:r>
          </a:p>
          <a:p>
            <a:pPr lvl="1"/>
            <a:r>
              <a:rPr lang="en-US" dirty="0"/>
              <a:t>Pedestrian facilities not compliant with ADA requirements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2362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>
            <a:extLst>
              <a:ext uri="{FF2B5EF4-FFF2-40B4-BE49-F238E27FC236}">
                <a16:creationId xmlns:a16="http://schemas.microsoft.com/office/drawing/2014/main" id="{A24C82A7-6D7D-4476-A828-EEE4434B0262}"/>
              </a:ext>
            </a:extLst>
          </p:cNvPr>
          <p:cNvSpPr>
            <a:spLocks/>
          </p:cNvSpPr>
          <p:nvPr/>
        </p:nvSpPr>
        <p:spPr bwMode="auto">
          <a:xfrm>
            <a:off x="7797800" y="3270898"/>
            <a:ext cx="1938866" cy="1864831"/>
          </a:xfrm>
          <a:custGeom>
            <a:avLst/>
            <a:gdLst>
              <a:gd name="T0" fmla="*/ 658 w 3614"/>
              <a:gd name="T1" fmla="*/ 118 h 3476"/>
              <a:gd name="T2" fmla="*/ 734 w 3614"/>
              <a:gd name="T3" fmla="*/ 180 h 3476"/>
              <a:gd name="T4" fmla="*/ 742 w 3614"/>
              <a:gd name="T5" fmla="*/ 192 h 3476"/>
              <a:gd name="T6" fmla="*/ 748 w 3614"/>
              <a:gd name="T7" fmla="*/ 226 h 3476"/>
              <a:gd name="T8" fmla="*/ 726 w 3614"/>
              <a:gd name="T9" fmla="*/ 272 h 3476"/>
              <a:gd name="T10" fmla="*/ 704 w 3614"/>
              <a:gd name="T11" fmla="*/ 282 h 3476"/>
              <a:gd name="T12" fmla="*/ 696 w 3614"/>
              <a:gd name="T13" fmla="*/ 284 h 3476"/>
              <a:gd name="T14" fmla="*/ 696 w 3614"/>
              <a:gd name="T15" fmla="*/ 284 h 3476"/>
              <a:gd name="T16" fmla="*/ 0 w 3614"/>
              <a:gd name="T17" fmla="*/ 538 h 3476"/>
              <a:gd name="T18" fmla="*/ 1064 w 3614"/>
              <a:gd name="T19" fmla="*/ 604 h 3476"/>
              <a:gd name="T20" fmla="*/ 1156 w 3614"/>
              <a:gd name="T21" fmla="*/ 622 h 3476"/>
              <a:gd name="T22" fmla="*/ 1224 w 3614"/>
              <a:gd name="T23" fmla="*/ 658 h 3476"/>
              <a:gd name="T24" fmla="*/ 1272 w 3614"/>
              <a:gd name="T25" fmla="*/ 702 h 3476"/>
              <a:gd name="T26" fmla="*/ 1310 w 3614"/>
              <a:gd name="T27" fmla="*/ 758 h 3476"/>
              <a:gd name="T28" fmla="*/ 1352 w 3614"/>
              <a:gd name="T29" fmla="*/ 848 h 3476"/>
              <a:gd name="T30" fmla="*/ 1402 w 3614"/>
              <a:gd name="T31" fmla="*/ 973 h 3476"/>
              <a:gd name="T32" fmla="*/ 1424 w 3614"/>
              <a:gd name="T33" fmla="*/ 1083 h 3476"/>
              <a:gd name="T34" fmla="*/ 1436 w 3614"/>
              <a:gd name="T35" fmla="*/ 1911 h 3476"/>
              <a:gd name="T36" fmla="*/ 1436 w 3614"/>
              <a:gd name="T37" fmla="*/ 2810 h 3476"/>
              <a:gd name="T38" fmla="*/ 1426 w 3614"/>
              <a:gd name="T39" fmla="*/ 2876 h 3476"/>
              <a:gd name="T40" fmla="*/ 1386 w 3614"/>
              <a:gd name="T41" fmla="*/ 2950 h 3476"/>
              <a:gd name="T42" fmla="*/ 1328 w 3614"/>
              <a:gd name="T43" fmla="*/ 3000 h 3476"/>
              <a:gd name="T44" fmla="*/ 1254 w 3614"/>
              <a:gd name="T45" fmla="*/ 3036 h 3476"/>
              <a:gd name="T46" fmla="*/ 1824 w 3614"/>
              <a:gd name="T47" fmla="*/ 3052 h 3476"/>
              <a:gd name="T48" fmla="*/ 1772 w 3614"/>
              <a:gd name="T49" fmla="*/ 3036 h 3476"/>
              <a:gd name="T50" fmla="*/ 1720 w 3614"/>
              <a:gd name="T51" fmla="*/ 2994 h 3476"/>
              <a:gd name="T52" fmla="*/ 1692 w 3614"/>
              <a:gd name="T53" fmla="*/ 2944 h 3476"/>
              <a:gd name="T54" fmla="*/ 1678 w 3614"/>
              <a:gd name="T55" fmla="*/ 2882 h 3476"/>
              <a:gd name="T56" fmla="*/ 1670 w 3614"/>
              <a:gd name="T57" fmla="*/ 1519 h 3476"/>
              <a:gd name="T58" fmla="*/ 1676 w 3614"/>
              <a:gd name="T59" fmla="*/ 1473 h 3476"/>
              <a:gd name="T60" fmla="*/ 1702 w 3614"/>
              <a:gd name="T61" fmla="*/ 1435 h 3476"/>
              <a:gd name="T62" fmla="*/ 1740 w 3614"/>
              <a:gd name="T63" fmla="*/ 1423 h 3476"/>
              <a:gd name="T64" fmla="*/ 1764 w 3614"/>
              <a:gd name="T65" fmla="*/ 1427 h 3476"/>
              <a:gd name="T66" fmla="*/ 1780 w 3614"/>
              <a:gd name="T67" fmla="*/ 1439 h 3476"/>
              <a:gd name="T68" fmla="*/ 3070 w 3614"/>
              <a:gd name="T69" fmla="*/ 2940 h 3476"/>
              <a:gd name="T70" fmla="*/ 3086 w 3614"/>
              <a:gd name="T71" fmla="*/ 2966 h 3476"/>
              <a:gd name="T72" fmla="*/ 3088 w 3614"/>
              <a:gd name="T73" fmla="*/ 2998 h 3476"/>
              <a:gd name="T74" fmla="*/ 3072 w 3614"/>
              <a:gd name="T75" fmla="*/ 3022 h 3476"/>
              <a:gd name="T76" fmla="*/ 3032 w 3614"/>
              <a:gd name="T77" fmla="*/ 3048 h 3476"/>
              <a:gd name="T78" fmla="*/ 3238 w 3614"/>
              <a:gd name="T79" fmla="*/ 3388 h 3476"/>
              <a:gd name="T80" fmla="*/ 3288 w 3614"/>
              <a:gd name="T81" fmla="*/ 3392 h 3476"/>
              <a:gd name="T82" fmla="*/ 3350 w 3614"/>
              <a:gd name="T83" fmla="*/ 3410 h 3476"/>
              <a:gd name="T84" fmla="*/ 3426 w 3614"/>
              <a:gd name="T85" fmla="*/ 3448 h 3476"/>
              <a:gd name="T86" fmla="*/ 3614 w 3614"/>
              <a:gd name="T87" fmla="*/ 3402 h 3476"/>
              <a:gd name="T88" fmla="*/ 3068 w 3614"/>
              <a:gd name="T89" fmla="*/ 2714 h 3476"/>
              <a:gd name="T90" fmla="*/ 2006 w 3614"/>
              <a:gd name="T91" fmla="*/ 1455 h 3476"/>
              <a:gd name="T92" fmla="*/ 1772 w 3614"/>
              <a:gd name="T93" fmla="*/ 1173 h 3476"/>
              <a:gd name="T94" fmla="*/ 1752 w 3614"/>
              <a:gd name="T95" fmla="*/ 1119 h 3476"/>
              <a:gd name="T96" fmla="*/ 1738 w 3614"/>
              <a:gd name="T97" fmla="*/ 997 h 3476"/>
              <a:gd name="T98" fmla="*/ 1740 w 3614"/>
              <a:gd name="T99" fmla="*/ 935 h 3476"/>
              <a:gd name="T100" fmla="*/ 1758 w 3614"/>
              <a:gd name="T101" fmla="*/ 762 h 3476"/>
              <a:gd name="T102" fmla="*/ 1766 w 3614"/>
              <a:gd name="T103" fmla="*/ 728 h 3476"/>
              <a:gd name="T104" fmla="*/ 1798 w 3614"/>
              <a:gd name="T105" fmla="*/ 690 h 3476"/>
              <a:gd name="T106" fmla="*/ 1858 w 3614"/>
              <a:gd name="T107" fmla="*/ 654 h 3476"/>
              <a:gd name="T108" fmla="*/ 1892 w 3614"/>
              <a:gd name="T109" fmla="*/ 642 h 3476"/>
              <a:gd name="T110" fmla="*/ 1962 w 3614"/>
              <a:gd name="T111" fmla="*/ 632 h 3476"/>
              <a:gd name="T112" fmla="*/ 2162 w 3614"/>
              <a:gd name="T113" fmla="*/ 586 h 3476"/>
              <a:gd name="T114" fmla="*/ 2198 w 3614"/>
              <a:gd name="T115" fmla="*/ 150 h 3476"/>
              <a:gd name="T116" fmla="*/ 2026 w 3614"/>
              <a:gd name="T117" fmla="*/ 218 h 3476"/>
              <a:gd name="T118" fmla="*/ 1670 w 3614"/>
              <a:gd name="T119" fmla="*/ 288 h 3476"/>
              <a:gd name="T120" fmla="*/ 1178 w 3614"/>
              <a:gd name="T121" fmla="*/ 286 h 3476"/>
              <a:gd name="T122" fmla="*/ 1100 w 3614"/>
              <a:gd name="T123" fmla="*/ 272 h 3476"/>
              <a:gd name="T124" fmla="*/ 1034 w 3614"/>
              <a:gd name="T125" fmla="*/ 240 h 34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614" h="3476">
                <a:moveTo>
                  <a:pt x="742" y="0"/>
                </a:moveTo>
                <a:lnTo>
                  <a:pt x="658" y="118"/>
                </a:lnTo>
                <a:lnTo>
                  <a:pt x="658" y="118"/>
                </a:lnTo>
                <a:lnTo>
                  <a:pt x="684" y="138"/>
                </a:lnTo>
                <a:lnTo>
                  <a:pt x="708" y="156"/>
                </a:lnTo>
                <a:lnTo>
                  <a:pt x="734" y="180"/>
                </a:lnTo>
                <a:lnTo>
                  <a:pt x="734" y="180"/>
                </a:lnTo>
                <a:lnTo>
                  <a:pt x="738" y="186"/>
                </a:lnTo>
                <a:lnTo>
                  <a:pt x="742" y="192"/>
                </a:lnTo>
                <a:lnTo>
                  <a:pt x="746" y="200"/>
                </a:lnTo>
                <a:lnTo>
                  <a:pt x="748" y="208"/>
                </a:lnTo>
                <a:lnTo>
                  <a:pt x="748" y="226"/>
                </a:lnTo>
                <a:lnTo>
                  <a:pt x="744" y="242"/>
                </a:lnTo>
                <a:lnTo>
                  <a:pt x="736" y="258"/>
                </a:lnTo>
                <a:lnTo>
                  <a:pt x="726" y="272"/>
                </a:lnTo>
                <a:lnTo>
                  <a:pt x="720" y="276"/>
                </a:lnTo>
                <a:lnTo>
                  <a:pt x="712" y="280"/>
                </a:lnTo>
                <a:lnTo>
                  <a:pt x="704" y="282"/>
                </a:lnTo>
                <a:lnTo>
                  <a:pt x="696" y="284"/>
                </a:lnTo>
                <a:lnTo>
                  <a:pt x="696" y="284"/>
                </a:lnTo>
                <a:lnTo>
                  <a:pt x="696" y="284"/>
                </a:lnTo>
                <a:lnTo>
                  <a:pt x="696" y="284"/>
                </a:lnTo>
                <a:lnTo>
                  <a:pt x="696" y="284"/>
                </a:lnTo>
                <a:lnTo>
                  <a:pt x="696" y="284"/>
                </a:lnTo>
                <a:lnTo>
                  <a:pt x="0" y="288"/>
                </a:lnTo>
                <a:lnTo>
                  <a:pt x="0" y="538"/>
                </a:lnTo>
                <a:lnTo>
                  <a:pt x="0" y="538"/>
                </a:lnTo>
                <a:lnTo>
                  <a:pt x="462" y="568"/>
                </a:lnTo>
                <a:lnTo>
                  <a:pt x="1064" y="604"/>
                </a:lnTo>
                <a:lnTo>
                  <a:pt x="1064" y="604"/>
                </a:lnTo>
                <a:lnTo>
                  <a:pt x="1098" y="606"/>
                </a:lnTo>
                <a:lnTo>
                  <a:pt x="1128" y="614"/>
                </a:lnTo>
                <a:lnTo>
                  <a:pt x="1156" y="622"/>
                </a:lnTo>
                <a:lnTo>
                  <a:pt x="1182" y="632"/>
                </a:lnTo>
                <a:lnTo>
                  <a:pt x="1204" y="646"/>
                </a:lnTo>
                <a:lnTo>
                  <a:pt x="1224" y="658"/>
                </a:lnTo>
                <a:lnTo>
                  <a:pt x="1242" y="672"/>
                </a:lnTo>
                <a:lnTo>
                  <a:pt x="1258" y="688"/>
                </a:lnTo>
                <a:lnTo>
                  <a:pt x="1272" y="702"/>
                </a:lnTo>
                <a:lnTo>
                  <a:pt x="1284" y="716"/>
                </a:lnTo>
                <a:lnTo>
                  <a:pt x="1302" y="740"/>
                </a:lnTo>
                <a:lnTo>
                  <a:pt x="1310" y="758"/>
                </a:lnTo>
                <a:lnTo>
                  <a:pt x="1314" y="764"/>
                </a:lnTo>
                <a:lnTo>
                  <a:pt x="1314" y="764"/>
                </a:lnTo>
                <a:lnTo>
                  <a:pt x="1352" y="848"/>
                </a:lnTo>
                <a:lnTo>
                  <a:pt x="1380" y="919"/>
                </a:lnTo>
                <a:lnTo>
                  <a:pt x="1402" y="973"/>
                </a:lnTo>
                <a:lnTo>
                  <a:pt x="1402" y="973"/>
                </a:lnTo>
                <a:lnTo>
                  <a:pt x="1408" y="995"/>
                </a:lnTo>
                <a:lnTo>
                  <a:pt x="1414" y="1023"/>
                </a:lnTo>
                <a:lnTo>
                  <a:pt x="1424" y="1083"/>
                </a:lnTo>
                <a:lnTo>
                  <a:pt x="1434" y="1155"/>
                </a:lnTo>
                <a:lnTo>
                  <a:pt x="1434" y="1155"/>
                </a:lnTo>
                <a:lnTo>
                  <a:pt x="1436" y="1911"/>
                </a:lnTo>
                <a:lnTo>
                  <a:pt x="1438" y="2471"/>
                </a:lnTo>
                <a:lnTo>
                  <a:pt x="1436" y="2810"/>
                </a:lnTo>
                <a:lnTo>
                  <a:pt x="1436" y="2810"/>
                </a:lnTo>
                <a:lnTo>
                  <a:pt x="1436" y="2828"/>
                </a:lnTo>
                <a:lnTo>
                  <a:pt x="1434" y="2844"/>
                </a:lnTo>
                <a:lnTo>
                  <a:pt x="1426" y="2876"/>
                </a:lnTo>
                <a:lnTo>
                  <a:pt x="1416" y="2904"/>
                </a:lnTo>
                <a:lnTo>
                  <a:pt x="1402" y="2928"/>
                </a:lnTo>
                <a:lnTo>
                  <a:pt x="1386" y="2950"/>
                </a:lnTo>
                <a:lnTo>
                  <a:pt x="1368" y="2968"/>
                </a:lnTo>
                <a:lnTo>
                  <a:pt x="1348" y="2986"/>
                </a:lnTo>
                <a:lnTo>
                  <a:pt x="1328" y="3000"/>
                </a:lnTo>
                <a:lnTo>
                  <a:pt x="1308" y="3012"/>
                </a:lnTo>
                <a:lnTo>
                  <a:pt x="1288" y="3022"/>
                </a:lnTo>
                <a:lnTo>
                  <a:pt x="1254" y="3036"/>
                </a:lnTo>
                <a:lnTo>
                  <a:pt x="1230" y="3044"/>
                </a:lnTo>
                <a:lnTo>
                  <a:pt x="1222" y="3046"/>
                </a:lnTo>
                <a:lnTo>
                  <a:pt x="1824" y="3052"/>
                </a:lnTo>
                <a:lnTo>
                  <a:pt x="1824" y="3052"/>
                </a:lnTo>
                <a:lnTo>
                  <a:pt x="1796" y="3044"/>
                </a:lnTo>
                <a:lnTo>
                  <a:pt x="1772" y="3036"/>
                </a:lnTo>
                <a:lnTo>
                  <a:pt x="1752" y="3024"/>
                </a:lnTo>
                <a:lnTo>
                  <a:pt x="1734" y="3010"/>
                </a:lnTo>
                <a:lnTo>
                  <a:pt x="1720" y="2994"/>
                </a:lnTo>
                <a:lnTo>
                  <a:pt x="1708" y="2978"/>
                </a:lnTo>
                <a:lnTo>
                  <a:pt x="1698" y="2960"/>
                </a:lnTo>
                <a:lnTo>
                  <a:pt x="1692" y="2944"/>
                </a:lnTo>
                <a:lnTo>
                  <a:pt x="1686" y="2926"/>
                </a:lnTo>
                <a:lnTo>
                  <a:pt x="1682" y="2910"/>
                </a:lnTo>
                <a:lnTo>
                  <a:pt x="1678" y="2882"/>
                </a:lnTo>
                <a:lnTo>
                  <a:pt x="1676" y="2864"/>
                </a:lnTo>
                <a:lnTo>
                  <a:pt x="1678" y="2856"/>
                </a:lnTo>
                <a:lnTo>
                  <a:pt x="1670" y="1519"/>
                </a:lnTo>
                <a:lnTo>
                  <a:pt x="1670" y="1519"/>
                </a:lnTo>
                <a:lnTo>
                  <a:pt x="1672" y="1493"/>
                </a:lnTo>
                <a:lnTo>
                  <a:pt x="1676" y="1473"/>
                </a:lnTo>
                <a:lnTo>
                  <a:pt x="1682" y="1457"/>
                </a:lnTo>
                <a:lnTo>
                  <a:pt x="1692" y="1445"/>
                </a:lnTo>
                <a:lnTo>
                  <a:pt x="1702" y="1435"/>
                </a:lnTo>
                <a:lnTo>
                  <a:pt x="1714" y="1429"/>
                </a:lnTo>
                <a:lnTo>
                  <a:pt x="1728" y="1425"/>
                </a:lnTo>
                <a:lnTo>
                  <a:pt x="1740" y="1423"/>
                </a:lnTo>
                <a:lnTo>
                  <a:pt x="1740" y="1423"/>
                </a:lnTo>
                <a:lnTo>
                  <a:pt x="1752" y="1425"/>
                </a:lnTo>
                <a:lnTo>
                  <a:pt x="1764" y="1427"/>
                </a:lnTo>
                <a:lnTo>
                  <a:pt x="1772" y="1433"/>
                </a:lnTo>
                <a:lnTo>
                  <a:pt x="1780" y="1439"/>
                </a:lnTo>
                <a:lnTo>
                  <a:pt x="1780" y="1439"/>
                </a:lnTo>
                <a:lnTo>
                  <a:pt x="2404" y="2161"/>
                </a:lnTo>
                <a:lnTo>
                  <a:pt x="2844" y="2676"/>
                </a:lnTo>
                <a:lnTo>
                  <a:pt x="3070" y="2940"/>
                </a:lnTo>
                <a:lnTo>
                  <a:pt x="3070" y="2940"/>
                </a:lnTo>
                <a:lnTo>
                  <a:pt x="3080" y="2954"/>
                </a:lnTo>
                <a:lnTo>
                  <a:pt x="3086" y="2966"/>
                </a:lnTo>
                <a:lnTo>
                  <a:pt x="3088" y="2978"/>
                </a:lnTo>
                <a:lnTo>
                  <a:pt x="3088" y="2988"/>
                </a:lnTo>
                <a:lnTo>
                  <a:pt x="3088" y="2998"/>
                </a:lnTo>
                <a:lnTo>
                  <a:pt x="3084" y="3008"/>
                </a:lnTo>
                <a:lnTo>
                  <a:pt x="3078" y="3014"/>
                </a:lnTo>
                <a:lnTo>
                  <a:pt x="3072" y="3022"/>
                </a:lnTo>
                <a:lnTo>
                  <a:pt x="3060" y="3034"/>
                </a:lnTo>
                <a:lnTo>
                  <a:pt x="3046" y="3042"/>
                </a:lnTo>
                <a:lnTo>
                  <a:pt x="3032" y="3048"/>
                </a:lnTo>
                <a:lnTo>
                  <a:pt x="3226" y="3390"/>
                </a:lnTo>
                <a:lnTo>
                  <a:pt x="3226" y="3390"/>
                </a:lnTo>
                <a:lnTo>
                  <a:pt x="3238" y="3388"/>
                </a:lnTo>
                <a:lnTo>
                  <a:pt x="3238" y="3388"/>
                </a:lnTo>
                <a:lnTo>
                  <a:pt x="3264" y="3390"/>
                </a:lnTo>
                <a:lnTo>
                  <a:pt x="3288" y="3392"/>
                </a:lnTo>
                <a:lnTo>
                  <a:pt x="3310" y="3396"/>
                </a:lnTo>
                <a:lnTo>
                  <a:pt x="3330" y="3402"/>
                </a:lnTo>
                <a:lnTo>
                  <a:pt x="3350" y="3410"/>
                </a:lnTo>
                <a:lnTo>
                  <a:pt x="3368" y="3416"/>
                </a:lnTo>
                <a:lnTo>
                  <a:pt x="3400" y="3432"/>
                </a:lnTo>
                <a:lnTo>
                  <a:pt x="3426" y="3448"/>
                </a:lnTo>
                <a:lnTo>
                  <a:pt x="3444" y="3462"/>
                </a:lnTo>
                <a:lnTo>
                  <a:pt x="3460" y="3476"/>
                </a:lnTo>
                <a:lnTo>
                  <a:pt x="3614" y="3402"/>
                </a:lnTo>
                <a:lnTo>
                  <a:pt x="3454" y="3162"/>
                </a:lnTo>
                <a:lnTo>
                  <a:pt x="3294" y="2958"/>
                </a:lnTo>
                <a:lnTo>
                  <a:pt x="3068" y="2714"/>
                </a:lnTo>
                <a:lnTo>
                  <a:pt x="3068" y="2714"/>
                </a:lnTo>
                <a:lnTo>
                  <a:pt x="2446" y="1975"/>
                </a:lnTo>
                <a:lnTo>
                  <a:pt x="2006" y="1455"/>
                </a:lnTo>
                <a:lnTo>
                  <a:pt x="1782" y="1187"/>
                </a:lnTo>
                <a:lnTo>
                  <a:pt x="1782" y="1187"/>
                </a:lnTo>
                <a:lnTo>
                  <a:pt x="1772" y="1173"/>
                </a:lnTo>
                <a:lnTo>
                  <a:pt x="1764" y="1157"/>
                </a:lnTo>
                <a:lnTo>
                  <a:pt x="1758" y="1139"/>
                </a:lnTo>
                <a:lnTo>
                  <a:pt x="1752" y="1119"/>
                </a:lnTo>
                <a:lnTo>
                  <a:pt x="1746" y="1077"/>
                </a:lnTo>
                <a:lnTo>
                  <a:pt x="1740" y="1035"/>
                </a:lnTo>
                <a:lnTo>
                  <a:pt x="1738" y="997"/>
                </a:lnTo>
                <a:lnTo>
                  <a:pt x="1738" y="965"/>
                </a:lnTo>
                <a:lnTo>
                  <a:pt x="1740" y="935"/>
                </a:lnTo>
                <a:lnTo>
                  <a:pt x="1740" y="935"/>
                </a:lnTo>
                <a:lnTo>
                  <a:pt x="1746" y="877"/>
                </a:lnTo>
                <a:lnTo>
                  <a:pt x="1758" y="762"/>
                </a:lnTo>
                <a:lnTo>
                  <a:pt x="1758" y="762"/>
                </a:lnTo>
                <a:lnTo>
                  <a:pt x="1760" y="750"/>
                </a:lnTo>
                <a:lnTo>
                  <a:pt x="1762" y="738"/>
                </a:lnTo>
                <a:lnTo>
                  <a:pt x="1766" y="728"/>
                </a:lnTo>
                <a:lnTo>
                  <a:pt x="1772" y="718"/>
                </a:lnTo>
                <a:lnTo>
                  <a:pt x="1784" y="702"/>
                </a:lnTo>
                <a:lnTo>
                  <a:pt x="1798" y="690"/>
                </a:lnTo>
                <a:lnTo>
                  <a:pt x="1812" y="680"/>
                </a:lnTo>
                <a:lnTo>
                  <a:pt x="1828" y="670"/>
                </a:lnTo>
                <a:lnTo>
                  <a:pt x="1858" y="654"/>
                </a:lnTo>
                <a:lnTo>
                  <a:pt x="1858" y="654"/>
                </a:lnTo>
                <a:lnTo>
                  <a:pt x="1874" y="648"/>
                </a:lnTo>
                <a:lnTo>
                  <a:pt x="1892" y="642"/>
                </a:lnTo>
                <a:lnTo>
                  <a:pt x="1912" y="638"/>
                </a:lnTo>
                <a:lnTo>
                  <a:pt x="1930" y="636"/>
                </a:lnTo>
                <a:lnTo>
                  <a:pt x="1962" y="632"/>
                </a:lnTo>
                <a:lnTo>
                  <a:pt x="1974" y="632"/>
                </a:lnTo>
                <a:lnTo>
                  <a:pt x="2068" y="614"/>
                </a:lnTo>
                <a:lnTo>
                  <a:pt x="2162" y="586"/>
                </a:lnTo>
                <a:lnTo>
                  <a:pt x="2280" y="550"/>
                </a:lnTo>
                <a:lnTo>
                  <a:pt x="2364" y="518"/>
                </a:lnTo>
                <a:lnTo>
                  <a:pt x="2198" y="150"/>
                </a:lnTo>
                <a:lnTo>
                  <a:pt x="2094" y="198"/>
                </a:lnTo>
                <a:lnTo>
                  <a:pt x="2094" y="198"/>
                </a:lnTo>
                <a:lnTo>
                  <a:pt x="2026" y="218"/>
                </a:lnTo>
                <a:lnTo>
                  <a:pt x="1958" y="238"/>
                </a:lnTo>
                <a:lnTo>
                  <a:pt x="1826" y="266"/>
                </a:lnTo>
                <a:lnTo>
                  <a:pt x="1670" y="288"/>
                </a:lnTo>
                <a:lnTo>
                  <a:pt x="1670" y="288"/>
                </a:lnTo>
                <a:lnTo>
                  <a:pt x="1178" y="286"/>
                </a:lnTo>
                <a:lnTo>
                  <a:pt x="1178" y="286"/>
                </a:lnTo>
                <a:lnTo>
                  <a:pt x="1152" y="284"/>
                </a:lnTo>
                <a:lnTo>
                  <a:pt x="1124" y="280"/>
                </a:lnTo>
                <a:lnTo>
                  <a:pt x="1100" y="272"/>
                </a:lnTo>
                <a:lnTo>
                  <a:pt x="1078" y="264"/>
                </a:lnTo>
                <a:lnTo>
                  <a:pt x="1046" y="248"/>
                </a:lnTo>
                <a:lnTo>
                  <a:pt x="1034" y="240"/>
                </a:lnTo>
                <a:lnTo>
                  <a:pt x="742" y="0"/>
                </a:lnTo>
                <a:close/>
              </a:path>
            </a:pathLst>
          </a:custGeom>
          <a:solidFill>
            <a:srgbClr val="FFC000">
              <a:alpha val="5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005992-427A-4433-AAA9-840431062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PROPOSED IMPROVEMENTS</a:t>
            </a:r>
          </a:p>
        </p:txBody>
      </p:sp>
      <p:sp>
        <p:nvSpPr>
          <p:cNvPr id="49" name="Content Placeholder 2">
            <a:extLst>
              <a:ext uri="{FF2B5EF4-FFF2-40B4-BE49-F238E27FC236}">
                <a16:creationId xmlns:a16="http://schemas.microsoft.com/office/drawing/2014/main" id="{90C5E56C-F795-5C47-B504-4D0A7D18CE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800"/>
              </a:spcBef>
            </a:pPr>
            <a:r>
              <a:rPr lang="en-US" sz="1600" dirty="0"/>
              <a:t>Re-configuring the Blair Road / Cedar Street intersection</a:t>
            </a:r>
          </a:p>
          <a:p>
            <a:pPr>
              <a:spcBef>
                <a:spcPts val="800"/>
              </a:spcBef>
            </a:pPr>
            <a:r>
              <a:rPr lang="en-US" sz="1600" dirty="0"/>
              <a:t>Convert 4</a:t>
            </a:r>
            <a:r>
              <a:rPr lang="en-US" sz="1600" baseline="30000" dirty="0"/>
              <a:t>th</a:t>
            </a:r>
            <a:r>
              <a:rPr lang="en-US" sz="1600" dirty="0"/>
              <a:t> Street to one-way southbound and add bicycle lane</a:t>
            </a:r>
          </a:p>
          <a:p>
            <a:pPr>
              <a:spcBef>
                <a:spcPts val="800"/>
              </a:spcBef>
            </a:pPr>
            <a:r>
              <a:rPr lang="en-US" sz="1600" dirty="0"/>
              <a:t>Re-constructing pavement, median, and sidewalk sections including new accessible curb ramps and a new ornamental median safety fence at Cedar Street</a:t>
            </a:r>
          </a:p>
          <a:p>
            <a:pPr>
              <a:spcBef>
                <a:spcPts val="800"/>
              </a:spcBef>
            </a:pPr>
            <a:r>
              <a:rPr lang="en-US" sz="1600" dirty="0"/>
              <a:t>Roadway widening to provide adequate turning movements for WMATA buses</a:t>
            </a:r>
          </a:p>
          <a:p>
            <a:pPr>
              <a:spcBef>
                <a:spcPts val="800"/>
              </a:spcBef>
            </a:pPr>
            <a:r>
              <a:rPr lang="en-US" sz="1600" dirty="0"/>
              <a:t>Upgrading traffic signals, parking meters and other traffic control devices</a:t>
            </a:r>
          </a:p>
          <a:p>
            <a:pPr>
              <a:spcBef>
                <a:spcPts val="800"/>
              </a:spcBef>
            </a:pPr>
            <a:r>
              <a:rPr lang="en-US" sz="1600" dirty="0"/>
              <a:t>Installation of new street lights (poles, arms, and luminaires)</a:t>
            </a:r>
          </a:p>
          <a:p>
            <a:pPr>
              <a:spcBef>
                <a:spcPts val="800"/>
              </a:spcBef>
            </a:pPr>
            <a:r>
              <a:rPr lang="en-US" sz="1600" dirty="0"/>
              <a:t>Adjusting and upgrading water and sewer lines, as well as new fire hydrants</a:t>
            </a:r>
          </a:p>
          <a:p>
            <a:pPr>
              <a:spcBef>
                <a:spcPts val="800"/>
              </a:spcBef>
            </a:pPr>
            <a:r>
              <a:rPr lang="en-US" sz="1600" dirty="0"/>
              <a:t>Installing low impact stormwater management facilities and green planting areas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04E451-82F4-42CC-A36A-04535B780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F4CCD-23C7-DE46-AD0E-BA1BA394013A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2559DF3-A652-9E42-98B7-034A913B1E16}"/>
              </a:ext>
            </a:extLst>
          </p:cNvPr>
          <p:cNvSpPr txBox="1"/>
          <p:nvPr/>
        </p:nvSpPr>
        <p:spPr>
          <a:xfrm>
            <a:off x="6451600" y="2036235"/>
            <a:ext cx="1130300" cy="50783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BEGIN PROJECT</a:t>
            </a:r>
          </a:p>
          <a:p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CEDAR ST., N.W.</a:t>
            </a:r>
          </a:p>
          <a:p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STA. 27+50.00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970FE10E-6BC4-B14F-828C-499EFE1A7AB7}"/>
              </a:ext>
            </a:extLst>
          </p:cNvPr>
          <p:cNvCxnSpPr>
            <a:cxnSpLocks/>
          </p:cNvCxnSpPr>
          <p:nvPr/>
        </p:nvCxnSpPr>
        <p:spPr>
          <a:xfrm>
            <a:off x="7188201" y="2537800"/>
            <a:ext cx="596899" cy="891200"/>
          </a:xfrm>
          <a:prstGeom prst="straightConnector1">
            <a:avLst/>
          </a:prstGeom>
          <a:ln w="127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0A8685A0-A0A1-2348-86E0-DC834AB845D9}"/>
              </a:ext>
            </a:extLst>
          </p:cNvPr>
          <p:cNvSpPr txBox="1"/>
          <p:nvPr/>
        </p:nvSpPr>
        <p:spPr>
          <a:xfrm>
            <a:off x="7869766" y="1871135"/>
            <a:ext cx="1066801" cy="50783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 PROJECT</a:t>
            </a:r>
          </a:p>
          <a:p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BLAIR RD., N.W.</a:t>
            </a:r>
          </a:p>
          <a:p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STA. 56+50.00</a:t>
            </a: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A890B604-1AC7-E84A-B763-FCB1D3190E95}"/>
              </a:ext>
            </a:extLst>
          </p:cNvPr>
          <p:cNvCxnSpPr>
            <a:cxnSpLocks/>
          </p:cNvCxnSpPr>
          <p:nvPr/>
        </p:nvCxnSpPr>
        <p:spPr>
          <a:xfrm>
            <a:off x="8183034" y="2345266"/>
            <a:ext cx="0" cy="922867"/>
          </a:xfrm>
          <a:prstGeom prst="straightConnector1">
            <a:avLst/>
          </a:prstGeom>
          <a:ln w="127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441F2745-2143-4845-9076-272DDD91C3F3}"/>
              </a:ext>
            </a:extLst>
          </p:cNvPr>
          <p:cNvSpPr txBox="1"/>
          <p:nvPr/>
        </p:nvSpPr>
        <p:spPr>
          <a:xfrm>
            <a:off x="9249834" y="2125135"/>
            <a:ext cx="1126066" cy="50783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 PROJECT</a:t>
            </a:r>
          </a:p>
          <a:p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CEDAR ST., N.W.</a:t>
            </a:r>
          </a:p>
          <a:p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STA. 31+00.00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6DABA02C-13FB-9C40-A2CC-FC72E2046430}"/>
              </a:ext>
            </a:extLst>
          </p:cNvPr>
          <p:cNvCxnSpPr>
            <a:cxnSpLocks/>
          </p:cNvCxnSpPr>
          <p:nvPr/>
        </p:nvCxnSpPr>
        <p:spPr>
          <a:xfrm flipH="1">
            <a:off x="9033934" y="2632966"/>
            <a:ext cx="368301" cy="834134"/>
          </a:xfrm>
          <a:prstGeom prst="straightConnector1">
            <a:avLst/>
          </a:prstGeom>
          <a:ln w="127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4E14E210-5402-E245-9B7E-90D086E4532A}"/>
              </a:ext>
            </a:extLst>
          </p:cNvPr>
          <p:cNvSpPr txBox="1"/>
          <p:nvPr/>
        </p:nvSpPr>
        <p:spPr>
          <a:xfrm>
            <a:off x="7505700" y="5600702"/>
            <a:ext cx="1126064" cy="50783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BEGIN PROJECT</a:t>
            </a:r>
          </a:p>
          <a:p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4TH ST., N.W.</a:t>
            </a:r>
          </a:p>
          <a:p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STA. 10+24.00</a:t>
            </a: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0F62BEA9-BD3C-1A4F-A409-6442ABADA918}"/>
              </a:ext>
            </a:extLst>
          </p:cNvPr>
          <p:cNvCxnSpPr>
            <a:cxnSpLocks/>
          </p:cNvCxnSpPr>
          <p:nvPr/>
        </p:nvCxnSpPr>
        <p:spPr>
          <a:xfrm flipV="1">
            <a:off x="8331200" y="4923367"/>
            <a:ext cx="270933" cy="677335"/>
          </a:xfrm>
          <a:prstGeom prst="straightConnector1">
            <a:avLst/>
          </a:prstGeom>
          <a:ln w="127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8A4EB1C5-FA23-BF40-93DE-BE890F2E6399}"/>
              </a:ext>
            </a:extLst>
          </p:cNvPr>
          <p:cNvSpPr txBox="1"/>
          <p:nvPr/>
        </p:nvSpPr>
        <p:spPr>
          <a:xfrm>
            <a:off x="9723966" y="5532969"/>
            <a:ext cx="1126064" cy="50783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BEGIN PROJECT</a:t>
            </a:r>
          </a:p>
          <a:p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BLAIR RD., N.W.</a:t>
            </a:r>
          </a:p>
          <a:p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STA. 49+50.00</a:t>
            </a: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8CAA6291-1BB2-8940-B2B6-DEB41BC7CCE5}"/>
              </a:ext>
            </a:extLst>
          </p:cNvPr>
          <p:cNvCxnSpPr>
            <a:cxnSpLocks/>
          </p:cNvCxnSpPr>
          <p:nvPr/>
        </p:nvCxnSpPr>
        <p:spPr>
          <a:xfrm flipH="1" flipV="1">
            <a:off x="9694335" y="5139267"/>
            <a:ext cx="182031" cy="461436"/>
          </a:xfrm>
          <a:prstGeom prst="straightConnector1">
            <a:avLst/>
          </a:prstGeom>
          <a:ln w="127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 6">
            <a:extLst>
              <a:ext uri="{FF2B5EF4-FFF2-40B4-BE49-F238E27FC236}">
                <a16:creationId xmlns:a16="http://schemas.microsoft.com/office/drawing/2014/main" id="{F6592ECC-4114-4071-B5C7-F5CDEAA4CE92}"/>
              </a:ext>
            </a:extLst>
          </p:cNvPr>
          <p:cNvSpPr>
            <a:spLocks/>
          </p:cNvSpPr>
          <p:nvPr/>
        </p:nvSpPr>
        <p:spPr bwMode="auto">
          <a:xfrm>
            <a:off x="4637088" y="854075"/>
            <a:ext cx="5737225" cy="5518150"/>
          </a:xfrm>
          <a:custGeom>
            <a:avLst/>
            <a:gdLst>
              <a:gd name="T0" fmla="*/ 658 w 3614"/>
              <a:gd name="T1" fmla="*/ 118 h 3476"/>
              <a:gd name="T2" fmla="*/ 734 w 3614"/>
              <a:gd name="T3" fmla="*/ 180 h 3476"/>
              <a:gd name="T4" fmla="*/ 742 w 3614"/>
              <a:gd name="T5" fmla="*/ 192 h 3476"/>
              <a:gd name="T6" fmla="*/ 748 w 3614"/>
              <a:gd name="T7" fmla="*/ 226 h 3476"/>
              <a:gd name="T8" fmla="*/ 726 w 3614"/>
              <a:gd name="T9" fmla="*/ 272 h 3476"/>
              <a:gd name="T10" fmla="*/ 704 w 3614"/>
              <a:gd name="T11" fmla="*/ 282 h 3476"/>
              <a:gd name="T12" fmla="*/ 696 w 3614"/>
              <a:gd name="T13" fmla="*/ 284 h 3476"/>
              <a:gd name="T14" fmla="*/ 696 w 3614"/>
              <a:gd name="T15" fmla="*/ 284 h 3476"/>
              <a:gd name="T16" fmla="*/ 0 w 3614"/>
              <a:gd name="T17" fmla="*/ 538 h 3476"/>
              <a:gd name="T18" fmla="*/ 1064 w 3614"/>
              <a:gd name="T19" fmla="*/ 604 h 3476"/>
              <a:gd name="T20" fmla="*/ 1156 w 3614"/>
              <a:gd name="T21" fmla="*/ 622 h 3476"/>
              <a:gd name="T22" fmla="*/ 1224 w 3614"/>
              <a:gd name="T23" fmla="*/ 658 h 3476"/>
              <a:gd name="T24" fmla="*/ 1272 w 3614"/>
              <a:gd name="T25" fmla="*/ 702 h 3476"/>
              <a:gd name="T26" fmla="*/ 1310 w 3614"/>
              <a:gd name="T27" fmla="*/ 758 h 3476"/>
              <a:gd name="T28" fmla="*/ 1352 w 3614"/>
              <a:gd name="T29" fmla="*/ 848 h 3476"/>
              <a:gd name="T30" fmla="*/ 1402 w 3614"/>
              <a:gd name="T31" fmla="*/ 973 h 3476"/>
              <a:gd name="T32" fmla="*/ 1424 w 3614"/>
              <a:gd name="T33" fmla="*/ 1083 h 3476"/>
              <a:gd name="T34" fmla="*/ 1436 w 3614"/>
              <a:gd name="T35" fmla="*/ 1911 h 3476"/>
              <a:gd name="T36" fmla="*/ 1436 w 3614"/>
              <a:gd name="T37" fmla="*/ 2810 h 3476"/>
              <a:gd name="T38" fmla="*/ 1426 w 3614"/>
              <a:gd name="T39" fmla="*/ 2876 h 3476"/>
              <a:gd name="T40" fmla="*/ 1386 w 3614"/>
              <a:gd name="T41" fmla="*/ 2950 h 3476"/>
              <a:gd name="T42" fmla="*/ 1328 w 3614"/>
              <a:gd name="T43" fmla="*/ 3000 h 3476"/>
              <a:gd name="T44" fmla="*/ 1254 w 3614"/>
              <a:gd name="T45" fmla="*/ 3036 h 3476"/>
              <a:gd name="T46" fmla="*/ 1824 w 3614"/>
              <a:gd name="T47" fmla="*/ 3052 h 3476"/>
              <a:gd name="T48" fmla="*/ 1772 w 3614"/>
              <a:gd name="T49" fmla="*/ 3036 h 3476"/>
              <a:gd name="T50" fmla="*/ 1720 w 3614"/>
              <a:gd name="T51" fmla="*/ 2994 h 3476"/>
              <a:gd name="T52" fmla="*/ 1692 w 3614"/>
              <a:gd name="T53" fmla="*/ 2944 h 3476"/>
              <a:gd name="T54" fmla="*/ 1678 w 3614"/>
              <a:gd name="T55" fmla="*/ 2882 h 3476"/>
              <a:gd name="T56" fmla="*/ 1670 w 3614"/>
              <a:gd name="T57" fmla="*/ 1519 h 3476"/>
              <a:gd name="T58" fmla="*/ 1676 w 3614"/>
              <a:gd name="T59" fmla="*/ 1473 h 3476"/>
              <a:gd name="T60" fmla="*/ 1702 w 3614"/>
              <a:gd name="T61" fmla="*/ 1435 h 3476"/>
              <a:gd name="T62" fmla="*/ 1740 w 3614"/>
              <a:gd name="T63" fmla="*/ 1423 h 3476"/>
              <a:gd name="T64" fmla="*/ 1764 w 3614"/>
              <a:gd name="T65" fmla="*/ 1427 h 3476"/>
              <a:gd name="T66" fmla="*/ 1780 w 3614"/>
              <a:gd name="T67" fmla="*/ 1439 h 3476"/>
              <a:gd name="T68" fmla="*/ 3070 w 3614"/>
              <a:gd name="T69" fmla="*/ 2940 h 3476"/>
              <a:gd name="T70" fmla="*/ 3086 w 3614"/>
              <a:gd name="T71" fmla="*/ 2966 h 3476"/>
              <a:gd name="T72" fmla="*/ 3088 w 3614"/>
              <a:gd name="T73" fmla="*/ 2998 h 3476"/>
              <a:gd name="T74" fmla="*/ 3072 w 3614"/>
              <a:gd name="T75" fmla="*/ 3022 h 3476"/>
              <a:gd name="T76" fmla="*/ 3032 w 3614"/>
              <a:gd name="T77" fmla="*/ 3048 h 3476"/>
              <a:gd name="T78" fmla="*/ 3238 w 3614"/>
              <a:gd name="T79" fmla="*/ 3388 h 3476"/>
              <a:gd name="T80" fmla="*/ 3288 w 3614"/>
              <a:gd name="T81" fmla="*/ 3392 h 3476"/>
              <a:gd name="T82" fmla="*/ 3350 w 3614"/>
              <a:gd name="T83" fmla="*/ 3410 h 3476"/>
              <a:gd name="T84" fmla="*/ 3426 w 3614"/>
              <a:gd name="T85" fmla="*/ 3448 h 3476"/>
              <a:gd name="T86" fmla="*/ 3614 w 3614"/>
              <a:gd name="T87" fmla="*/ 3402 h 3476"/>
              <a:gd name="T88" fmla="*/ 3068 w 3614"/>
              <a:gd name="T89" fmla="*/ 2714 h 3476"/>
              <a:gd name="T90" fmla="*/ 2006 w 3614"/>
              <a:gd name="T91" fmla="*/ 1455 h 3476"/>
              <a:gd name="T92" fmla="*/ 1772 w 3614"/>
              <a:gd name="T93" fmla="*/ 1173 h 3476"/>
              <a:gd name="T94" fmla="*/ 1752 w 3614"/>
              <a:gd name="T95" fmla="*/ 1119 h 3476"/>
              <a:gd name="T96" fmla="*/ 1738 w 3614"/>
              <a:gd name="T97" fmla="*/ 997 h 3476"/>
              <a:gd name="T98" fmla="*/ 1740 w 3614"/>
              <a:gd name="T99" fmla="*/ 935 h 3476"/>
              <a:gd name="T100" fmla="*/ 1758 w 3614"/>
              <a:gd name="T101" fmla="*/ 762 h 3476"/>
              <a:gd name="T102" fmla="*/ 1766 w 3614"/>
              <a:gd name="T103" fmla="*/ 728 h 3476"/>
              <a:gd name="T104" fmla="*/ 1798 w 3614"/>
              <a:gd name="T105" fmla="*/ 690 h 3476"/>
              <a:gd name="T106" fmla="*/ 1858 w 3614"/>
              <a:gd name="T107" fmla="*/ 654 h 3476"/>
              <a:gd name="T108" fmla="*/ 1892 w 3614"/>
              <a:gd name="T109" fmla="*/ 642 h 3476"/>
              <a:gd name="T110" fmla="*/ 1962 w 3614"/>
              <a:gd name="T111" fmla="*/ 632 h 3476"/>
              <a:gd name="T112" fmla="*/ 2162 w 3614"/>
              <a:gd name="T113" fmla="*/ 586 h 3476"/>
              <a:gd name="T114" fmla="*/ 2198 w 3614"/>
              <a:gd name="T115" fmla="*/ 150 h 3476"/>
              <a:gd name="T116" fmla="*/ 2026 w 3614"/>
              <a:gd name="T117" fmla="*/ 218 h 3476"/>
              <a:gd name="T118" fmla="*/ 1670 w 3614"/>
              <a:gd name="T119" fmla="*/ 288 h 3476"/>
              <a:gd name="T120" fmla="*/ 1178 w 3614"/>
              <a:gd name="T121" fmla="*/ 286 h 3476"/>
              <a:gd name="T122" fmla="*/ 1100 w 3614"/>
              <a:gd name="T123" fmla="*/ 272 h 3476"/>
              <a:gd name="T124" fmla="*/ 1034 w 3614"/>
              <a:gd name="T125" fmla="*/ 240 h 34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614" h="3476">
                <a:moveTo>
                  <a:pt x="742" y="0"/>
                </a:moveTo>
                <a:lnTo>
                  <a:pt x="658" y="118"/>
                </a:lnTo>
                <a:lnTo>
                  <a:pt x="658" y="118"/>
                </a:lnTo>
                <a:lnTo>
                  <a:pt x="684" y="138"/>
                </a:lnTo>
                <a:lnTo>
                  <a:pt x="708" y="156"/>
                </a:lnTo>
                <a:lnTo>
                  <a:pt x="734" y="180"/>
                </a:lnTo>
                <a:lnTo>
                  <a:pt x="734" y="180"/>
                </a:lnTo>
                <a:lnTo>
                  <a:pt x="738" y="186"/>
                </a:lnTo>
                <a:lnTo>
                  <a:pt x="742" y="192"/>
                </a:lnTo>
                <a:lnTo>
                  <a:pt x="746" y="200"/>
                </a:lnTo>
                <a:lnTo>
                  <a:pt x="748" y="208"/>
                </a:lnTo>
                <a:lnTo>
                  <a:pt x="748" y="226"/>
                </a:lnTo>
                <a:lnTo>
                  <a:pt x="744" y="242"/>
                </a:lnTo>
                <a:lnTo>
                  <a:pt x="736" y="258"/>
                </a:lnTo>
                <a:lnTo>
                  <a:pt x="726" y="272"/>
                </a:lnTo>
                <a:lnTo>
                  <a:pt x="720" y="276"/>
                </a:lnTo>
                <a:lnTo>
                  <a:pt x="712" y="280"/>
                </a:lnTo>
                <a:lnTo>
                  <a:pt x="704" y="282"/>
                </a:lnTo>
                <a:lnTo>
                  <a:pt x="696" y="284"/>
                </a:lnTo>
                <a:lnTo>
                  <a:pt x="696" y="284"/>
                </a:lnTo>
                <a:lnTo>
                  <a:pt x="696" y="284"/>
                </a:lnTo>
                <a:lnTo>
                  <a:pt x="696" y="284"/>
                </a:lnTo>
                <a:lnTo>
                  <a:pt x="696" y="284"/>
                </a:lnTo>
                <a:lnTo>
                  <a:pt x="696" y="284"/>
                </a:lnTo>
                <a:lnTo>
                  <a:pt x="0" y="288"/>
                </a:lnTo>
                <a:lnTo>
                  <a:pt x="0" y="538"/>
                </a:lnTo>
                <a:lnTo>
                  <a:pt x="0" y="538"/>
                </a:lnTo>
                <a:lnTo>
                  <a:pt x="462" y="568"/>
                </a:lnTo>
                <a:lnTo>
                  <a:pt x="1064" y="604"/>
                </a:lnTo>
                <a:lnTo>
                  <a:pt x="1064" y="604"/>
                </a:lnTo>
                <a:lnTo>
                  <a:pt x="1098" y="606"/>
                </a:lnTo>
                <a:lnTo>
                  <a:pt x="1128" y="614"/>
                </a:lnTo>
                <a:lnTo>
                  <a:pt x="1156" y="622"/>
                </a:lnTo>
                <a:lnTo>
                  <a:pt x="1182" y="632"/>
                </a:lnTo>
                <a:lnTo>
                  <a:pt x="1204" y="646"/>
                </a:lnTo>
                <a:lnTo>
                  <a:pt x="1224" y="658"/>
                </a:lnTo>
                <a:lnTo>
                  <a:pt x="1242" y="672"/>
                </a:lnTo>
                <a:lnTo>
                  <a:pt x="1258" y="688"/>
                </a:lnTo>
                <a:lnTo>
                  <a:pt x="1272" y="702"/>
                </a:lnTo>
                <a:lnTo>
                  <a:pt x="1284" y="716"/>
                </a:lnTo>
                <a:lnTo>
                  <a:pt x="1302" y="740"/>
                </a:lnTo>
                <a:lnTo>
                  <a:pt x="1310" y="758"/>
                </a:lnTo>
                <a:lnTo>
                  <a:pt x="1314" y="764"/>
                </a:lnTo>
                <a:lnTo>
                  <a:pt x="1314" y="764"/>
                </a:lnTo>
                <a:lnTo>
                  <a:pt x="1352" y="848"/>
                </a:lnTo>
                <a:lnTo>
                  <a:pt x="1380" y="919"/>
                </a:lnTo>
                <a:lnTo>
                  <a:pt x="1402" y="973"/>
                </a:lnTo>
                <a:lnTo>
                  <a:pt x="1402" y="973"/>
                </a:lnTo>
                <a:lnTo>
                  <a:pt x="1408" y="995"/>
                </a:lnTo>
                <a:lnTo>
                  <a:pt x="1414" y="1023"/>
                </a:lnTo>
                <a:lnTo>
                  <a:pt x="1424" y="1083"/>
                </a:lnTo>
                <a:lnTo>
                  <a:pt x="1434" y="1155"/>
                </a:lnTo>
                <a:lnTo>
                  <a:pt x="1434" y="1155"/>
                </a:lnTo>
                <a:lnTo>
                  <a:pt x="1436" y="1911"/>
                </a:lnTo>
                <a:lnTo>
                  <a:pt x="1438" y="2471"/>
                </a:lnTo>
                <a:lnTo>
                  <a:pt x="1436" y="2810"/>
                </a:lnTo>
                <a:lnTo>
                  <a:pt x="1436" y="2810"/>
                </a:lnTo>
                <a:lnTo>
                  <a:pt x="1436" y="2828"/>
                </a:lnTo>
                <a:lnTo>
                  <a:pt x="1434" y="2844"/>
                </a:lnTo>
                <a:lnTo>
                  <a:pt x="1426" y="2876"/>
                </a:lnTo>
                <a:lnTo>
                  <a:pt x="1416" y="2904"/>
                </a:lnTo>
                <a:lnTo>
                  <a:pt x="1402" y="2928"/>
                </a:lnTo>
                <a:lnTo>
                  <a:pt x="1386" y="2950"/>
                </a:lnTo>
                <a:lnTo>
                  <a:pt x="1368" y="2968"/>
                </a:lnTo>
                <a:lnTo>
                  <a:pt x="1348" y="2986"/>
                </a:lnTo>
                <a:lnTo>
                  <a:pt x="1328" y="3000"/>
                </a:lnTo>
                <a:lnTo>
                  <a:pt x="1308" y="3012"/>
                </a:lnTo>
                <a:lnTo>
                  <a:pt x="1288" y="3022"/>
                </a:lnTo>
                <a:lnTo>
                  <a:pt x="1254" y="3036"/>
                </a:lnTo>
                <a:lnTo>
                  <a:pt x="1230" y="3044"/>
                </a:lnTo>
                <a:lnTo>
                  <a:pt x="1222" y="3046"/>
                </a:lnTo>
                <a:lnTo>
                  <a:pt x="1824" y="3052"/>
                </a:lnTo>
                <a:lnTo>
                  <a:pt x="1824" y="3052"/>
                </a:lnTo>
                <a:lnTo>
                  <a:pt x="1796" y="3044"/>
                </a:lnTo>
                <a:lnTo>
                  <a:pt x="1772" y="3036"/>
                </a:lnTo>
                <a:lnTo>
                  <a:pt x="1752" y="3024"/>
                </a:lnTo>
                <a:lnTo>
                  <a:pt x="1734" y="3010"/>
                </a:lnTo>
                <a:lnTo>
                  <a:pt x="1720" y="2994"/>
                </a:lnTo>
                <a:lnTo>
                  <a:pt x="1708" y="2978"/>
                </a:lnTo>
                <a:lnTo>
                  <a:pt x="1698" y="2960"/>
                </a:lnTo>
                <a:lnTo>
                  <a:pt x="1692" y="2944"/>
                </a:lnTo>
                <a:lnTo>
                  <a:pt x="1686" y="2926"/>
                </a:lnTo>
                <a:lnTo>
                  <a:pt x="1682" y="2910"/>
                </a:lnTo>
                <a:lnTo>
                  <a:pt x="1678" y="2882"/>
                </a:lnTo>
                <a:lnTo>
                  <a:pt x="1676" y="2864"/>
                </a:lnTo>
                <a:lnTo>
                  <a:pt x="1678" y="2856"/>
                </a:lnTo>
                <a:lnTo>
                  <a:pt x="1670" y="1519"/>
                </a:lnTo>
                <a:lnTo>
                  <a:pt x="1670" y="1519"/>
                </a:lnTo>
                <a:lnTo>
                  <a:pt x="1672" y="1493"/>
                </a:lnTo>
                <a:lnTo>
                  <a:pt x="1676" y="1473"/>
                </a:lnTo>
                <a:lnTo>
                  <a:pt x="1682" y="1457"/>
                </a:lnTo>
                <a:lnTo>
                  <a:pt x="1692" y="1445"/>
                </a:lnTo>
                <a:lnTo>
                  <a:pt x="1702" y="1435"/>
                </a:lnTo>
                <a:lnTo>
                  <a:pt x="1714" y="1429"/>
                </a:lnTo>
                <a:lnTo>
                  <a:pt x="1728" y="1425"/>
                </a:lnTo>
                <a:lnTo>
                  <a:pt x="1740" y="1423"/>
                </a:lnTo>
                <a:lnTo>
                  <a:pt x="1740" y="1423"/>
                </a:lnTo>
                <a:lnTo>
                  <a:pt x="1752" y="1425"/>
                </a:lnTo>
                <a:lnTo>
                  <a:pt x="1764" y="1427"/>
                </a:lnTo>
                <a:lnTo>
                  <a:pt x="1772" y="1433"/>
                </a:lnTo>
                <a:lnTo>
                  <a:pt x="1780" y="1439"/>
                </a:lnTo>
                <a:lnTo>
                  <a:pt x="1780" y="1439"/>
                </a:lnTo>
                <a:lnTo>
                  <a:pt x="2404" y="2161"/>
                </a:lnTo>
                <a:lnTo>
                  <a:pt x="2844" y="2676"/>
                </a:lnTo>
                <a:lnTo>
                  <a:pt x="3070" y="2940"/>
                </a:lnTo>
                <a:lnTo>
                  <a:pt x="3070" y="2940"/>
                </a:lnTo>
                <a:lnTo>
                  <a:pt x="3080" y="2954"/>
                </a:lnTo>
                <a:lnTo>
                  <a:pt x="3086" y="2966"/>
                </a:lnTo>
                <a:lnTo>
                  <a:pt x="3088" y="2978"/>
                </a:lnTo>
                <a:lnTo>
                  <a:pt x="3088" y="2988"/>
                </a:lnTo>
                <a:lnTo>
                  <a:pt x="3088" y="2998"/>
                </a:lnTo>
                <a:lnTo>
                  <a:pt x="3084" y="3008"/>
                </a:lnTo>
                <a:lnTo>
                  <a:pt x="3078" y="3014"/>
                </a:lnTo>
                <a:lnTo>
                  <a:pt x="3072" y="3022"/>
                </a:lnTo>
                <a:lnTo>
                  <a:pt x="3060" y="3034"/>
                </a:lnTo>
                <a:lnTo>
                  <a:pt x="3046" y="3042"/>
                </a:lnTo>
                <a:lnTo>
                  <a:pt x="3032" y="3048"/>
                </a:lnTo>
                <a:lnTo>
                  <a:pt x="3226" y="3390"/>
                </a:lnTo>
                <a:lnTo>
                  <a:pt x="3226" y="3390"/>
                </a:lnTo>
                <a:lnTo>
                  <a:pt x="3238" y="3388"/>
                </a:lnTo>
                <a:lnTo>
                  <a:pt x="3238" y="3388"/>
                </a:lnTo>
                <a:lnTo>
                  <a:pt x="3264" y="3390"/>
                </a:lnTo>
                <a:lnTo>
                  <a:pt x="3288" y="3392"/>
                </a:lnTo>
                <a:lnTo>
                  <a:pt x="3310" y="3396"/>
                </a:lnTo>
                <a:lnTo>
                  <a:pt x="3330" y="3402"/>
                </a:lnTo>
                <a:lnTo>
                  <a:pt x="3350" y="3410"/>
                </a:lnTo>
                <a:lnTo>
                  <a:pt x="3368" y="3416"/>
                </a:lnTo>
                <a:lnTo>
                  <a:pt x="3400" y="3432"/>
                </a:lnTo>
                <a:lnTo>
                  <a:pt x="3426" y="3448"/>
                </a:lnTo>
                <a:lnTo>
                  <a:pt x="3444" y="3462"/>
                </a:lnTo>
                <a:lnTo>
                  <a:pt x="3460" y="3476"/>
                </a:lnTo>
                <a:lnTo>
                  <a:pt x="3614" y="3402"/>
                </a:lnTo>
                <a:lnTo>
                  <a:pt x="3454" y="3162"/>
                </a:lnTo>
                <a:lnTo>
                  <a:pt x="3294" y="2958"/>
                </a:lnTo>
                <a:lnTo>
                  <a:pt x="3068" y="2714"/>
                </a:lnTo>
                <a:lnTo>
                  <a:pt x="3068" y="2714"/>
                </a:lnTo>
                <a:lnTo>
                  <a:pt x="2446" y="1975"/>
                </a:lnTo>
                <a:lnTo>
                  <a:pt x="2006" y="1455"/>
                </a:lnTo>
                <a:lnTo>
                  <a:pt x="1782" y="1187"/>
                </a:lnTo>
                <a:lnTo>
                  <a:pt x="1782" y="1187"/>
                </a:lnTo>
                <a:lnTo>
                  <a:pt x="1772" y="1173"/>
                </a:lnTo>
                <a:lnTo>
                  <a:pt x="1764" y="1157"/>
                </a:lnTo>
                <a:lnTo>
                  <a:pt x="1758" y="1139"/>
                </a:lnTo>
                <a:lnTo>
                  <a:pt x="1752" y="1119"/>
                </a:lnTo>
                <a:lnTo>
                  <a:pt x="1746" y="1077"/>
                </a:lnTo>
                <a:lnTo>
                  <a:pt x="1740" y="1035"/>
                </a:lnTo>
                <a:lnTo>
                  <a:pt x="1738" y="997"/>
                </a:lnTo>
                <a:lnTo>
                  <a:pt x="1738" y="965"/>
                </a:lnTo>
                <a:lnTo>
                  <a:pt x="1740" y="935"/>
                </a:lnTo>
                <a:lnTo>
                  <a:pt x="1740" y="935"/>
                </a:lnTo>
                <a:lnTo>
                  <a:pt x="1746" y="877"/>
                </a:lnTo>
                <a:lnTo>
                  <a:pt x="1758" y="762"/>
                </a:lnTo>
                <a:lnTo>
                  <a:pt x="1758" y="762"/>
                </a:lnTo>
                <a:lnTo>
                  <a:pt x="1760" y="750"/>
                </a:lnTo>
                <a:lnTo>
                  <a:pt x="1762" y="738"/>
                </a:lnTo>
                <a:lnTo>
                  <a:pt x="1766" y="728"/>
                </a:lnTo>
                <a:lnTo>
                  <a:pt x="1772" y="718"/>
                </a:lnTo>
                <a:lnTo>
                  <a:pt x="1784" y="702"/>
                </a:lnTo>
                <a:lnTo>
                  <a:pt x="1798" y="690"/>
                </a:lnTo>
                <a:lnTo>
                  <a:pt x="1812" y="680"/>
                </a:lnTo>
                <a:lnTo>
                  <a:pt x="1828" y="670"/>
                </a:lnTo>
                <a:lnTo>
                  <a:pt x="1858" y="654"/>
                </a:lnTo>
                <a:lnTo>
                  <a:pt x="1858" y="654"/>
                </a:lnTo>
                <a:lnTo>
                  <a:pt x="1874" y="648"/>
                </a:lnTo>
                <a:lnTo>
                  <a:pt x="1892" y="642"/>
                </a:lnTo>
                <a:lnTo>
                  <a:pt x="1912" y="638"/>
                </a:lnTo>
                <a:lnTo>
                  <a:pt x="1930" y="636"/>
                </a:lnTo>
                <a:lnTo>
                  <a:pt x="1962" y="632"/>
                </a:lnTo>
                <a:lnTo>
                  <a:pt x="1974" y="632"/>
                </a:lnTo>
                <a:lnTo>
                  <a:pt x="2068" y="614"/>
                </a:lnTo>
                <a:lnTo>
                  <a:pt x="2162" y="586"/>
                </a:lnTo>
                <a:lnTo>
                  <a:pt x="2280" y="550"/>
                </a:lnTo>
                <a:lnTo>
                  <a:pt x="2364" y="518"/>
                </a:lnTo>
                <a:lnTo>
                  <a:pt x="2198" y="150"/>
                </a:lnTo>
                <a:lnTo>
                  <a:pt x="2094" y="198"/>
                </a:lnTo>
                <a:lnTo>
                  <a:pt x="2094" y="198"/>
                </a:lnTo>
                <a:lnTo>
                  <a:pt x="2026" y="218"/>
                </a:lnTo>
                <a:lnTo>
                  <a:pt x="1958" y="238"/>
                </a:lnTo>
                <a:lnTo>
                  <a:pt x="1826" y="266"/>
                </a:lnTo>
                <a:lnTo>
                  <a:pt x="1670" y="288"/>
                </a:lnTo>
                <a:lnTo>
                  <a:pt x="1670" y="288"/>
                </a:lnTo>
                <a:lnTo>
                  <a:pt x="1178" y="286"/>
                </a:lnTo>
                <a:lnTo>
                  <a:pt x="1178" y="286"/>
                </a:lnTo>
                <a:lnTo>
                  <a:pt x="1152" y="284"/>
                </a:lnTo>
                <a:lnTo>
                  <a:pt x="1124" y="280"/>
                </a:lnTo>
                <a:lnTo>
                  <a:pt x="1100" y="272"/>
                </a:lnTo>
                <a:lnTo>
                  <a:pt x="1078" y="264"/>
                </a:lnTo>
                <a:lnTo>
                  <a:pt x="1046" y="248"/>
                </a:lnTo>
                <a:lnTo>
                  <a:pt x="1034" y="240"/>
                </a:lnTo>
                <a:lnTo>
                  <a:pt x="74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D249D97-22AC-7746-A1AC-8FE8E80623B4}"/>
              </a:ext>
            </a:extLst>
          </p:cNvPr>
          <p:cNvGrpSpPr/>
          <p:nvPr/>
        </p:nvGrpSpPr>
        <p:grpSpPr>
          <a:xfrm>
            <a:off x="5790260" y="2886428"/>
            <a:ext cx="5137625" cy="2201295"/>
            <a:chOff x="5790260" y="2886428"/>
            <a:chExt cx="5137625" cy="220129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83FE337-5AEB-EF42-BE58-C58E0252B59E}"/>
                </a:ext>
              </a:extLst>
            </p:cNvPr>
            <p:cNvSpPr txBox="1"/>
            <p:nvPr userDrawn="1"/>
          </p:nvSpPr>
          <p:spPr>
            <a:xfrm>
              <a:off x="7036145" y="4964612"/>
              <a:ext cx="1094852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BUTTERNUT ST., N.W.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ED924A8-C2AE-BA40-8A0D-701E1A3ECD49}"/>
                </a:ext>
              </a:extLst>
            </p:cNvPr>
            <p:cNvSpPr txBox="1"/>
            <p:nvPr userDrawn="1"/>
          </p:nvSpPr>
          <p:spPr>
            <a:xfrm rot="16200000">
              <a:off x="6410615" y="4255214"/>
              <a:ext cx="668453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5TH ST., N.W.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4AEB84A-2BF0-F54E-A985-5A8A889936D5}"/>
                </a:ext>
              </a:extLst>
            </p:cNvPr>
            <p:cNvSpPr txBox="1"/>
            <p:nvPr userDrawn="1"/>
          </p:nvSpPr>
          <p:spPr>
            <a:xfrm rot="16200000">
              <a:off x="8297537" y="4349654"/>
              <a:ext cx="668453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4TH ST., N.W.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5FC389D-CA3D-8444-A9E1-370EF27C2519}"/>
                </a:ext>
              </a:extLst>
            </p:cNvPr>
            <p:cNvSpPr txBox="1"/>
            <p:nvPr userDrawn="1"/>
          </p:nvSpPr>
          <p:spPr>
            <a:xfrm rot="2363638">
              <a:off x="7365511" y="2886428"/>
              <a:ext cx="788677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BLAIR RD., N.W.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3291B99-14AB-4245-81D5-B51DD542904B}"/>
                </a:ext>
              </a:extLst>
            </p:cNvPr>
            <p:cNvSpPr txBox="1"/>
            <p:nvPr userDrawn="1"/>
          </p:nvSpPr>
          <p:spPr>
            <a:xfrm rot="2955663">
              <a:off x="8770838" y="4404883"/>
              <a:ext cx="788677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BLAIR RD., N.W.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41782D3-288C-354E-A295-F37A40F8D619}"/>
                </a:ext>
              </a:extLst>
            </p:cNvPr>
            <p:cNvSpPr txBox="1"/>
            <p:nvPr userDrawn="1"/>
          </p:nvSpPr>
          <p:spPr>
            <a:xfrm rot="3870039">
              <a:off x="9165482" y="3703425"/>
              <a:ext cx="381515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WMATA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2239F0A-58BC-B34C-95E6-640C15377C4F}"/>
                </a:ext>
              </a:extLst>
            </p:cNvPr>
            <p:cNvSpPr txBox="1"/>
            <p:nvPr userDrawn="1"/>
          </p:nvSpPr>
          <p:spPr>
            <a:xfrm>
              <a:off x="5790260" y="3429000"/>
              <a:ext cx="833562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CEDAR ST., N.W.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6377A51-3C77-D247-8175-FCED194B1485}"/>
                </a:ext>
              </a:extLst>
            </p:cNvPr>
            <p:cNvSpPr txBox="1"/>
            <p:nvPr userDrawn="1"/>
          </p:nvSpPr>
          <p:spPr>
            <a:xfrm rot="384577">
              <a:off x="10212946" y="4544268"/>
              <a:ext cx="714939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VINE ST., N.W.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484460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C65AE-1EA3-4C14-B971-96D292AAA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MAINTENANCE OF TRAFFIC (MOT)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5416C2-A0EC-401A-8EEE-4F4A94030C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727" y="1281112"/>
            <a:ext cx="6789523" cy="5176838"/>
          </a:xfrm>
        </p:spPr>
        <p:txBody>
          <a:bodyPr>
            <a:normAutofit/>
          </a:bodyPr>
          <a:lstStyle/>
          <a:p>
            <a:r>
              <a:rPr lang="en-US" sz="2000" dirty="0"/>
              <a:t>Design incorporates MOT considerations as HIGH PRIORITY to protect public</a:t>
            </a:r>
          </a:p>
          <a:p>
            <a:r>
              <a:rPr lang="en-US" sz="2000" dirty="0"/>
              <a:t>During construction, Contractor shall open all lanes to traffic during peak hours – Monday thru Friday (6:30 – 9:30 a.m. and 3:30 – 6:30 p.m.) </a:t>
            </a:r>
          </a:p>
          <a:p>
            <a:pPr lvl="1"/>
            <a:r>
              <a:rPr lang="en-US" dirty="0"/>
              <a:t>One lane in each direction maintained at all other times</a:t>
            </a:r>
          </a:p>
          <a:p>
            <a:pPr lvl="1"/>
            <a:r>
              <a:rPr lang="en-US" dirty="0"/>
              <a:t>Construction related disruptions shall be minimized</a:t>
            </a:r>
          </a:p>
          <a:p>
            <a:pPr lvl="1"/>
            <a:r>
              <a:rPr lang="en-US" dirty="0"/>
              <a:t>Maintain ADA compliant safe flow of pedestrian traffic within and adjacent to project area</a:t>
            </a:r>
          </a:p>
          <a:p>
            <a:pPr lvl="1"/>
            <a:r>
              <a:rPr lang="en-US" dirty="0"/>
              <a:t>Maintain pedestrian access to abutting properties </a:t>
            </a:r>
          </a:p>
          <a:p>
            <a:pPr lvl="1"/>
            <a:r>
              <a:rPr lang="en-US" dirty="0"/>
              <a:t>Provide notification to affected parties for temporary curtailment of access</a:t>
            </a:r>
          </a:p>
          <a:p>
            <a:pPr lvl="1"/>
            <a:r>
              <a:rPr lang="en-US" dirty="0"/>
              <a:t>Contractor shall install appropriate signage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5EFF1D-F4F5-4694-8D4D-D0337A027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F4CCD-23C7-DE46-AD0E-BA1BA394013A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Picture 4" descr="C:\Users\p004042a\Desktop\MOT.jpg">
            <a:extLst>
              <a:ext uri="{FF2B5EF4-FFF2-40B4-BE49-F238E27FC236}">
                <a16:creationId xmlns:a16="http://schemas.microsoft.com/office/drawing/2014/main" id="{84B71466-2A34-40C3-9C03-73A6405CC641}"/>
              </a:ext>
            </a:extLst>
          </p:cNvPr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729343" y="3869530"/>
            <a:ext cx="3000375" cy="2114867"/>
          </a:xfrm>
          <a:prstGeom prst="rect">
            <a:avLst/>
          </a:prstGeom>
          <a:noFill/>
          <a:ln w="19050">
            <a:solidFill>
              <a:schemeClr val="accent1">
                <a:lumMod val="50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C:\Users\p004042a\Desktop\utility.jpg">
            <a:extLst>
              <a:ext uri="{FF2B5EF4-FFF2-40B4-BE49-F238E27FC236}">
                <a16:creationId xmlns:a16="http://schemas.microsoft.com/office/drawing/2014/main" id="{A2561E9C-397F-4DC5-97C3-DADCFAD42C55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96149" y="1941513"/>
            <a:ext cx="3000375" cy="2114867"/>
          </a:xfrm>
          <a:prstGeom prst="rect">
            <a:avLst/>
          </a:prstGeom>
          <a:noFill/>
          <a:ln w="19050">
            <a:solidFill>
              <a:schemeClr val="accent1">
                <a:lumMod val="50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707646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659</TotalTime>
  <Words>916</Words>
  <Application>Microsoft Office PowerPoint</Application>
  <PresentationFormat>Widescreen</PresentationFormat>
  <Paragraphs>160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Arial Narrow</vt:lpstr>
      <vt:lpstr>Arial Narrow  Bold</vt:lpstr>
      <vt:lpstr>Calibri</vt:lpstr>
      <vt:lpstr>Office Theme</vt:lpstr>
      <vt:lpstr> Blair Road / Cedar Street / 4th Street   Intersection Improvements</vt:lpstr>
      <vt:lpstr>PROJECT TEAM</vt:lpstr>
      <vt:lpstr>2014 ROAD SAFETY AUDIT RECOMMENDATIONS REPORT</vt:lpstr>
      <vt:lpstr>ACCIDENT ANALYSIS</vt:lpstr>
      <vt:lpstr>TRAFFIC ANALYSIS</vt:lpstr>
      <vt:lpstr>TRAFFIC ANALYSIS</vt:lpstr>
      <vt:lpstr>2014 ROAD SAFETY AUDIT RECOMMENDATIONS REPORT</vt:lpstr>
      <vt:lpstr>PROPOSED IMPROVEMENTS</vt:lpstr>
      <vt:lpstr>MAINTENANCE OF TRAFFIC (MOT) CONSIDERATIONS</vt:lpstr>
      <vt:lpstr>CONSTRUCTION PHASES 1 – 4</vt:lpstr>
      <vt:lpstr>CONSTRUCTION PHASES 5 – 8</vt:lpstr>
      <vt:lpstr>KEEP UP-TO-DATE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Sessions, Mario (DDOT)</dc:creator>
  <cp:lastModifiedBy>Paul, Alberta (DDOT)</cp:lastModifiedBy>
  <cp:revision>85</cp:revision>
  <cp:lastPrinted>2019-08-01T15:14:30Z</cp:lastPrinted>
  <dcterms:created xsi:type="dcterms:W3CDTF">2019-06-28T12:29:08Z</dcterms:created>
  <dcterms:modified xsi:type="dcterms:W3CDTF">2019-10-17T13:02:21Z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008d3e4-f847-4182-a1fb-fb9d345a0f05_Enabled">
    <vt:lpwstr>True</vt:lpwstr>
  </property>
  <property fmtid="{D5CDD505-2E9C-101B-9397-08002B2CF9AE}" pid="3" name="MSIP_Label_0008d3e4-f847-4182-a1fb-fb9d345a0f05_SiteId">
    <vt:lpwstr>8d088ff8-7e52-4d0f-8187-dcd9ca37815a</vt:lpwstr>
  </property>
  <property fmtid="{D5CDD505-2E9C-101B-9397-08002B2CF9AE}" pid="4" name="MSIP_Label_0008d3e4-f847-4182-a1fb-fb9d345a0f05_Owner">
    <vt:lpwstr>Jennifer.Kleinman@parsons.com</vt:lpwstr>
  </property>
  <property fmtid="{D5CDD505-2E9C-101B-9397-08002B2CF9AE}" pid="5" name="MSIP_Label_0008d3e4-f847-4182-a1fb-fb9d345a0f05_SetDate">
    <vt:lpwstr>2019-07-19T15:31:20.1926589Z</vt:lpwstr>
  </property>
  <property fmtid="{D5CDD505-2E9C-101B-9397-08002B2CF9AE}" pid="6" name="MSIP_Label_0008d3e4-f847-4182-a1fb-fb9d345a0f05_Name">
    <vt:lpwstr>General Business</vt:lpwstr>
  </property>
  <property fmtid="{D5CDD505-2E9C-101B-9397-08002B2CF9AE}" pid="7" name="MSIP_Label_0008d3e4-f847-4182-a1fb-fb9d345a0f05_Application">
    <vt:lpwstr>Microsoft Azure Information Protection</vt:lpwstr>
  </property>
  <property fmtid="{D5CDD505-2E9C-101B-9397-08002B2CF9AE}" pid="8" name="MSIP_Label_0008d3e4-f847-4182-a1fb-fb9d345a0f05_ActionId">
    <vt:lpwstr>25259c82-c12a-4cf4-9900-c4c141339545</vt:lpwstr>
  </property>
  <property fmtid="{D5CDD505-2E9C-101B-9397-08002B2CF9AE}" pid="9" name="MSIP_Label_0008d3e4-f847-4182-a1fb-fb9d345a0f05_Extended_MSFT_Method">
    <vt:lpwstr>Manual</vt:lpwstr>
  </property>
  <property fmtid="{D5CDD505-2E9C-101B-9397-08002B2CF9AE}" pid="10" name="Sensitivity">
    <vt:lpwstr>General Business</vt:lpwstr>
  </property>
</Properties>
</file>